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6" r:id="rId3"/>
    <p:sldId id="353" r:id="rId4"/>
    <p:sldId id="349" r:id="rId5"/>
    <p:sldId id="350" r:id="rId6"/>
    <p:sldId id="351" r:id="rId7"/>
    <p:sldId id="352" r:id="rId8"/>
    <p:sldId id="354" r:id="rId9"/>
    <p:sldId id="355" r:id="rId10"/>
    <p:sldId id="356" r:id="rId11"/>
    <p:sldId id="357" r:id="rId12"/>
    <p:sldId id="358" r:id="rId13"/>
    <p:sldId id="359" r:id="rId14"/>
    <p:sldId id="360" r:id="rId15"/>
    <p:sldId id="361" r:id="rId16"/>
    <p:sldId id="362" r:id="rId17"/>
    <p:sldId id="372" r:id="rId18"/>
    <p:sldId id="363" r:id="rId19"/>
    <p:sldId id="364" r:id="rId20"/>
    <p:sldId id="365" r:id="rId21"/>
    <p:sldId id="366" r:id="rId22"/>
    <p:sldId id="367" r:id="rId23"/>
    <p:sldId id="368" r:id="rId24"/>
    <p:sldId id="369" r:id="rId25"/>
    <p:sldId id="373" r:id="rId26"/>
    <p:sldId id="374" r:id="rId27"/>
    <p:sldId id="375" r:id="rId28"/>
    <p:sldId id="37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37777-1C91-4B9F-B4CB-0853D35A6C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8D43BFE-F051-4294-9622-BD57070DDB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A967880-5C94-47AC-A502-4189DCB77C36}"/>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5" name="Footer Placeholder 4">
            <a:extLst>
              <a:ext uri="{FF2B5EF4-FFF2-40B4-BE49-F238E27FC236}">
                <a16:creationId xmlns:a16="http://schemas.microsoft.com/office/drawing/2014/main" id="{C62198A6-718A-4D65-A4D3-5B6D1FEA8E4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FEBE2A-1D13-4C83-A653-A6D13DBA236E}"/>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151893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6E3-680D-49ED-9278-E87E7B2AED2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16F4459-F69E-4F48-8072-0B1B5DD246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9B8701-643B-4E6D-BC52-8EF641E3F490}"/>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5" name="Footer Placeholder 4">
            <a:extLst>
              <a:ext uri="{FF2B5EF4-FFF2-40B4-BE49-F238E27FC236}">
                <a16:creationId xmlns:a16="http://schemas.microsoft.com/office/drawing/2014/main" id="{64D6F9F3-6A94-4567-BA05-98DA2EF141D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A8677FA-1277-4017-93B2-39F72852073C}"/>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4033287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B19F42-4E85-4B63-9472-111EB722A6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9F5CF7D-9D14-4898-8550-562E846379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52D7C27-47D0-4F7B-B520-72C7145ECA20}"/>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5" name="Footer Placeholder 4">
            <a:extLst>
              <a:ext uri="{FF2B5EF4-FFF2-40B4-BE49-F238E27FC236}">
                <a16:creationId xmlns:a16="http://schemas.microsoft.com/office/drawing/2014/main" id="{5F9CDF4A-8E32-4476-857E-1B79500D43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DF1946-0D1F-41DD-B964-EDBE77D2A09A}"/>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247223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FD8A1-6E1B-4CD3-8992-5C338AB1816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840D395-7578-41B3-91D8-6A0FE66764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9B75C1-5205-4AD0-B094-9C118D654B09}"/>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5" name="Footer Placeholder 4">
            <a:extLst>
              <a:ext uri="{FF2B5EF4-FFF2-40B4-BE49-F238E27FC236}">
                <a16:creationId xmlns:a16="http://schemas.microsoft.com/office/drawing/2014/main" id="{D5757F18-4399-4417-9498-0573AB68A5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695768-3C68-49B7-8172-61DB2D9FC80C}"/>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193490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F2F0A-2AD7-443B-A84C-379067763F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77FC636-7067-4FBE-A579-6052767E92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E189C2-D40B-4476-8352-8AB41839DB0D}"/>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5" name="Footer Placeholder 4">
            <a:extLst>
              <a:ext uri="{FF2B5EF4-FFF2-40B4-BE49-F238E27FC236}">
                <a16:creationId xmlns:a16="http://schemas.microsoft.com/office/drawing/2014/main" id="{6208BDED-2547-46DA-8215-E13C887134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D19A70-DB03-4AE6-9C76-766B7D694AB0}"/>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3008719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2C67B-8632-4E19-AC90-35A386CBE0D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7ADA30-D4D0-4B48-ABB5-832D85C65C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2278B15-95A1-4475-A430-A505DDA62D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CF0276C-9D25-44AF-8CC7-E05D4792D3E8}"/>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6" name="Footer Placeholder 5">
            <a:extLst>
              <a:ext uri="{FF2B5EF4-FFF2-40B4-BE49-F238E27FC236}">
                <a16:creationId xmlns:a16="http://schemas.microsoft.com/office/drawing/2014/main" id="{E0AC6166-5758-44E2-8599-E46A6A6E57D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44D697C-56B2-4817-999E-D44CB8B801AC}"/>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3443250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F7DB-E112-441A-9CCD-DDB4DEDF0F4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6623A1C-9266-46C8-BD78-ACE301DF70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95B0AF-EBD9-4E71-9634-4A1580CBE8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8B75CDC-9EC1-41D5-80EB-DF49F8A46B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1CFFA1-E220-4314-8788-4D78C9A78F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C27D5F6-E24B-46D2-85B8-2203D1115F62}"/>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8" name="Footer Placeholder 7">
            <a:extLst>
              <a:ext uri="{FF2B5EF4-FFF2-40B4-BE49-F238E27FC236}">
                <a16:creationId xmlns:a16="http://schemas.microsoft.com/office/drawing/2014/main" id="{D5567450-F310-4803-85D6-F585C6B32C1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5ADEA76-BCB4-4311-B47D-7C85745E3BE5}"/>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142819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72419-D17A-4B9B-BB2A-65CBC4AD696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3026CEB-0E54-4F50-B20F-E349C8FBA55C}"/>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4" name="Footer Placeholder 3">
            <a:extLst>
              <a:ext uri="{FF2B5EF4-FFF2-40B4-BE49-F238E27FC236}">
                <a16:creationId xmlns:a16="http://schemas.microsoft.com/office/drawing/2014/main" id="{9290B41E-E5E2-413A-9A65-5E894EB66F7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44648FF-325B-47E1-B4DC-AD903E6D046D}"/>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339335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C44501-9610-4459-A209-DD53D275E8D4}"/>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3" name="Footer Placeholder 2">
            <a:extLst>
              <a:ext uri="{FF2B5EF4-FFF2-40B4-BE49-F238E27FC236}">
                <a16:creationId xmlns:a16="http://schemas.microsoft.com/office/drawing/2014/main" id="{DA8EC950-E804-4B87-BB9E-2496B987731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E3175AA-94D2-498C-AD64-D32962F659E9}"/>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1889383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BE0C-CED6-4A54-BB27-40B9E3F326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C879FC6-9B12-4DA0-92EB-FEA5F261D7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B13DADC-4B3E-46A7-AC2C-0E5EA4BEC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E99587-3521-423C-A4BA-113675037FE5}"/>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6" name="Footer Placeholder 5">
            <a:extLst>
              <a:ext uri="{FF2B5EF4-FFF2-40B4-BE49-F238E27FC236}">
                <a16:creationId xmlns:a16="http://schemas.microsoft.com/office/drawing/2014/main" id="{4B2489DD-1F22-40EF-88A6-7DE2F1C1ACF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75E95DD-FF1A-4A66-9052-A73AF6BB5EBC}"/>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251466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A9D5-8B49-47DB-81A2-4FBF8D5342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D6B1A37-07A6-481F-AEA9-2F6DEE29FD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EDEF309-6001-461C-984E-DCBB7B2635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D72200-552E-4D55-8167-2BDFC47C6E66}"/>
              </a:ext>
            </a:extLst>
          </p:cNvPr>
          <p:cNvSpPr>
            <a:spLocks noGrp="1"/>
          </p:cNvSpPr>
          <p:nvPr>
            <p:ph type="dt" sz="half" idx="10"/>
          </p:nvPr>
        </p:nvSpPr>
        <p:spPr/>
        <p:txBody>
          <a:bodyPr/>
          <a:lstStyle/>
          <a:p>
            <a:fld id="{7D05325E-81F2-4105-9FB3-686161C4E53C}" type="datetimeFigureOut">
              <a:rPr lang="en-IN" smtClean="0"/>
              <a:t>26-07-2021</a:t>
            </a:fld>
            <a:endParaRPr lang="en-IN"/>
          </a:p>
        </p:txBody>
      </p:sp>
      <p:sp>
        <p:nvSpPr>
          <p:cNvPr id="6" name="Footer Placeholder 5">
            <a:extLst>
              <a:ext uri="{FF2B5EF4-FFF2-40B4-BE49-F238E27FC236}">
                <a16:creationId xmlns:a16="http://schemas.microsoft.com/office/drawing/2014/main" id="{99955259-0E4D-4633-B5E6-DB5D62F55B2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4A5E5BC-6376-40F5-9C6B-F3A66B319000}"/>
              </a:ext>
            </a:extLst>
          </p:cNvPr>
          <p:cNvSpPr>
            <a:spLocks noGrp="1"/>
          </p:cNvSpPr>
          <p:nvPr>
            <p:ph type="sldNum" sz="quarter" idx="12"/>
          </p:nvPr>
        </p:nvSpPr>
        <p:spPr/>
        <p:txBody>
          <a:bodyPr/>
          <a:lstStyle/>
          <a:p>
            <a:fld id="{8BA7E431-B180-4A3F-A64B-E1B9ACCE9581}" type="slidenum">
              <a:rPr lang="en-IN" smtClean="0"/>
              <a:t>‹#›</a:t>
            </a:fld>
            <a:endParaRPr lang="en-IN"/>
          </a:p>
        </p:txBody>
      </p:sp>
    </p:spTree>
    <p:extLst>
      <p:ext uri="{BB962C8B-B14F-4D97-AF65-F5344CB8AC3E}">
        <p14:creationId xmlns:p14="http://schemas.microsoft.com/office/powerpoint/2010/main" val="3539237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D2D724-FA06-46A2-A6D2-7E18DE9415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20C3D79-5894-4CF3-95E7-B3BA790A7A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21CFEB5-CC18-4C54-B077-0C3E196902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5325E-81F2-4105-9FB3-686161C4E53C}" type="datetimeFigureOut">
              <a:rPr lang="en-IN" smtClean="0"/>
              <a:t>26-07-2021</a:t>
            </a:fld>
            <a:endParaRPr lang="en-IN"/>
          </a:p>
        </p:txBody>
      </p:sp>
      <p:sp>
        <p:nvSpPr>
          <p:cNvPr id="5" name="Footer Placeholder 4">
            <a:extLst>
              <a:ext uri="{FF2B5EF4-FFF2-40B4-BE49-F238E27FC236}">
                <a16:creationId xmlns:a16="http://schemas.microsoft.com/office/drawing/2014/main" id="{44EC66A2-F897-40D8-B118-D5EF489D58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5E7222C-A6CE-4CA0-A634-292E7BCDF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7E431-B180-4A3F-A64B-E1B9ACCE9581}" type="slidenum">
              <a:rPr lang="en-IN" smtClean="0"/>
              <a:t>‹#›</a:t>
            </a:fld>
            <a:endParaRPr lang="en-IN"/>
          </a:p>
        </p:txBody>
      </p:sp>
    </p:spTree>
    <p:extLst>
      <p:ext uri="{BB962C8B-B14F-4D97-AF65-F5344CB8AC3E}">
        <p14:creationId xmlns:p14="http://schemas.microsoft.com/office/powerpoint/2010/main" val="2863683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www.healthline.com/symptom/vomiting" TargetMode="External"/><Relationship Id="rId13" Type="http://schemas.openxmlformats.org/officeDocument/2006/relationships/hyperlink" Target="https://www.healthline.com/symptom/tongue-swelling" TargetMode="External"/><Relationship Id="rId3" Type="http://schemas.openxmlformats.org/officeDocument/2006/relationships/hyperlink" Target="https://www.healthline.com/health/skin-blushing-flushing" TargetMode="External"/><Relationship Id="rId7" Type="http://schemas.openxmlformats.org/officeDocument/2006/relationships/hyperlink" Target="https://www.healthline.com/symptom/nausea" TargetMode="External"/><Relationship Id="rId12" Type="http://schemas.openxmlformats.org/officeDocument/2006/relationships/hyperlink" Target="https://www.healthline.com/symptom/sneezing" TargetMode="External"/><Relationship Id="rId2" Type="http://schemas.openxmlformats.org/officeDocument/2006/relationships/hyperlink" Target="https://www.healthline.com/health/hives" TargetMode="External"/><Relationship Id="rId16" Type="http://schemas.openxmlformats.org/officeDocument/2006/relationships/hyperlink" Target="https://www.healthline.com/symptom/shortness-of-breath" TargetMode="External"/><Relationship Id="rId1" Type="http://schemas.openxmlformats.org/officeDocument/2006/relationships/slideLayout" Target="../slideLayouts/slideLayout2.xml"/><Relationship Id="rId6" Type="http://schemas.openxmlformats.org/officeDocument/2006/relationships/hyperlink" Target="https://www.healthline.com/health/difficulty-in-swallowing" TargetMode="External"/><Relationship Id="rId11" Type="http://schemas.openxmlformats.org/officeDocument/2006/relationships/hyperlink" Target="https://www.healthline.com/symptom/weak-pulse" TargetMode="External"/><Relationship Id="rId5" Type="http://schemas.openxmlformats.org/officeDocument/2006/relationships/hyperlink" Target="https://www.healthline.com/health/lump-in-throat" TargetMode="External"/><Relationship Id="rId15" Type="http://schemas.openxmlformats.org/officeDocument/2006/relationships/hyperlink" Target="https://www.healthline.com/symptom/wheezing" TargetMode="External"/><Relationship Id="rId10" Type="http://schemas.openxmlformats.org/officeDocument/2006/relationships/hyperlink" Target="https://www.healthline.com/symptom/abdominal-pain" TargetMode="External"/><Relationship Id="rId4" Type="http://schemas.openxmlformats.org/officeDocument/2006/relationships/hyperlink" Target="https://www.healthline.com/health/paleness" TargetMode="External"/><Relationship Id="rId9" Type="http://schemas.openxmlformats.org/officeDocument/2006/relationships/hyperlink" Target="https://www.healthline.com/symptom/diarrhea" TargetMode="External"/><Relationship Id="rId14" Type="http://schemas.openxmlformats.org/officeDocument/2006/relationships/hyperlink" Target="https://www.healthline.com/health/swollen-lip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EFB17-4E14-4094-AC2D-C69C27D451B0}"/>
              </a:ext>
            </a:extLst>
          </p:cNvPr>
          <p:cNvSpPr>
            <a:spLocks noGrp="1"/>
          </p:cNvSpPr>
          <p:nvPr>
            <p:ph type="ctrTitle"/>
          </p:nvPr>
        </p:nvSpPr>
        <p:spPr/>
        <p:txBody>
          <a:bodyPr/>
          <a:lstStyle/>
          <a:p>
            <a:r>
              <a:rPr lang="en-US" dirty="0"/>
              <a:t>First Aid</a:t>
            </a:r>
            <a:endParaRPr lang="en-IN" dirty="0"/>
          </a:p>
        </p:txBody>
      </p:sp>
      <p:sp>
        <p:nvSpPr>
          <p:cNvPr id="3" name="Subtitle 2">
            <a:extLst>
              <a:ext uri="{FF2B5EF4-FFF2-40B4-BE49-F238E27FC236}">
                <a16:creationId xmlns:a16="http://schemas.microsoft.com/office/drawing/2014/main" id="{B7C6A21D-10AA-4548-AA5A-734FB7E345E9}"/>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4108142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a:extLst>
              <a:ext uri="{FF2B5EF4-FFF2-40B4-BE49-F238E27FC236}">
                <a16:creationId xmlns:a16="http://schemas.microsoft.com/office/drawing/2014/main" id="{36A531B7-9B8F-4FA6-9E31-7190BEEAF252}"/>
              </a:ext>
            </a:extLst>
          </p:cNvPr>
          <p:cNvSpPr>
            <a:spLocks noGrp="1"/>
          </p:cNvSpPr>
          <p:nvPr>
            <p:ph idx="1"/>
          </p:nvPr>
        </p:nvSpPr>
        <p:spPr>
          <a:xfrm>
            <a:off x="1981200" y="152401"/>
            <a:ext cx="8229600" cy="5973763"/>
          </a:xfrm>
        </p:spPr>
        <p:txBody>
          <a:bodyPr/>
          <a:lstStyle/>
          <a:p>
            <a:r>
              <a:rPr lang="en-US" altLang="en-US"/>
              <a:t>Bleeding from nose- </a:t>
            </a:r>
          </a:p>
          <a:p>
            <a:r>
              <a:rPr lang="en-US" altLang="en-US">
                <a:solidFill>
                  <a:srgbClr val="000000"/>
                </a:solidFill>
                <a:latin typeface="Arial" panose="020B0604020202020204" pitchFamily="34" charset="0"/>
              </a:rPr>
              <a:t>Bleeding from nose could also mean a head injury. </a:t>
            </a:r>
          </a:p>
          <a:p>
            <a:r>
              <a:rPr lang="en-US" altLang="en-US">
                <a:solidFill>
                  <a:srgbClr val="000000"/>
                </a:solidFill>
                <a:latin typeface="Arial" panose="020B0604020202020204" pitchFamily="34" charset="0"/>
              </a:rPr>
              <a:t>If the patient is conscious and can sit up, ask him to pinch his nose and breathe through his mouth. If he can lean forward, then that could prevent blood from going to his wind pipe choking him. If the patient is unconscious he should lie with the face to one side, for the blood to come out easily, so that there is no choking.</a:t>
            </a:r>
            <a:endParaRPr lang="en-I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81607020-AF61-4239-B601-C668D031A3EB}"/>
              </a:ext>
            </a:extLst>
          </p:cNvPr>
          <p:cNvSpPr>
            <a:spLocks noGrp="1"/>
          </p:cNvSpPr>
          <p:nvPr>
            <p:ph type="title"/>
          </p:nvPr>
        </p:nvSpPr>
        <p:spPr/>
        <p:txBody>
          <a:bodyPr/>
          <a:lstStyle/>
          <a:p>
            <a:endParaRPr lang="en-IN" altLang="en-US"/>
          </a:p>
        </p:txBody>
      </p:sp>
      <p:sp>
        <p:nvSpPr>
          <p:cNvPr id="81923" name="Content Placeholder 2">
            <a:extLst>
              <a:ext uri="{FF2B5EF4-FFF2-40B4-BE49-F238E27FC236}">
                <a16:creationId xmlns:a16="http://schemas.microsoft.com/office/drawing/2014/main" id="{FC4B257F-7DF4-43A2-ABF5-83839417FE22}"/>
              </a:ext>
            </a:extLst>
          </p:cNvPr>
          <p:cNvSpPr>
            <a:spLocks noGrp="1"/>
          </p:cNvSpPr>
          <p:nvPr>
            <p:ph idx="1"/>
          </p:nvPr>
        </p:nvSpPr>
        <p:spPr/>
        <p:txBody>
          <a:bodyPr/>
          <a:lstStyle/>
          <a:p>
            <a:r>
              <a:rPr lang="en-US" altLang="en-US"/>
              <a:t>In case of ear bleeding- </a:t>
            </a:r>
            <a:r>
              <a:rPr lang="en-US" altLang="en-US">
                <a:solidFill>
                  <a:srgbClr val="000000"/>
                </a:solidFill>
              </a:rPr>
              <a:t>Bleeding from ears mean either injury to the ear alone, or serious head injury. Avoid putting anything in the ears to stop bleeding as this could further damage the eardrum. Get the patient to lie down with the injured ear facing down.</a:t>
            </a:r>
            <a:br>
              <a:rPr lang="en-US" altLang="en-US"/>
            </a:br>
            <a:r>
              <a:rPr lang="en-US" altLang="en-US">
                <a:solidFill>
                  <a:srgbClr val="000000"/>
                </a:solidFill>
              </a:rPr>
              <a:t> </a:t>
            </a:r>
            <a:endParaRPr lang="en-I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AF66F08E-78B2-4C99-A603-EA8B3288FA1A}"/>
              </a:ext>
            </a:extLst>
          </p:cNvPr>
          <p:cNvSpPr>
            <a:spLocks noGrp="1"/>
          </p:cNvSpPr>
          <p:nvPr>
            <p:ph type="title"/>
          </p:nvPr>
        </p:nvSpPr>
        <p:spPr/>
        <p:txBody>
          <a:bodyPr/>
          <a:lstStyle/>
          <a:p>
            <a:r>
              <a:rPr lang="en-US" altLang="en-US"/>
              <a:t>Points to keep in mind</a:t>
            </a:r>
            <a:endParaRPr lang="en-IN" altLang="en-US"/>
          </a:p>
        </p:txBody>
      </p:sp>
      <p:graphicFrame>
        <p:nvGraphicFramePr>
          <p:cNvPr id="5" name="Content Placeholder 4">
            <a:extLst>
              <a:ext uri="{FF2B5EF4-FFF2-40B4-BE49-F238E27FC236}">
                <a16:creationId xmlns:a16="http://schemas.microsoft.com/office/drawing/2014/main" id="{8C957A6D-9839-4D09-A0BF-49F3FBE76CEB}"/>
              </a:ext>
            </a:extLst>
          </p:cNvPr>
          <p:cNvGraphicFramePr>
            <a:graphicFrameLocks noGrp="1"/>
          </p:cNvGraphicFramePr>
          <p:nvPr>
            <p:ph idx="1"/>
          </p:nvPr>
        </p:nvGraphicFramePr>
        <p:xfrm>
          <a:off x="1981200" y="1143000"/>
          <a:ext cx="8229600" cy="5638800"/>
        </p:xfrm>
        <a:graphic>
          <a:graphicData uri="http://schemas.openxmlformats.org/drawingml/2006/table">
            <a:tbl>
              <a:tblPr/>
              <a:tblGrid>
                <a:gridCol w="320040">
                  <a:extLst>
                    <a:ext uri="{9D8B030D-6E8A-4147-A177-3AD203B41FA5}">
                      <a16:colId xmlns:a16="http://schemas.microsoft.com/office/drawing/2014/main" val="20000"/>
                    </a:ext>
                  </a:extLst>
                </a:gridCol>
                <a:gridCol w="7909560">
                  <a:extLst>
                    <a:ext uri="{9D8B030D-6E8A-4147-A177-3AD203B41FA5}">
                      <a16:colId xmlns:a16="http://schemas.microsoft.com/office/drawing/2014/main" val="20001"/>
                    </a:ext>
                  </a:extLst>
                </a:gridCol>
              </a:tblGrid>
              <a:tr h="609600">
                <a:tc>
                  <a:txBody>
                    <a:bodyPr/>
                    <a:lstStyle/>
                    <a:p>
                      <a:pPr algn="ctr"/>
                      <a:r>
                        <a:rPr lang="en-IN" sz="900">
                          <a:effectLst/>
                          <a:latin typeface="Arial" panose="020B0604020202020204" pitchFamily="34" charset="0"/>
                        </a:rPr>
                        <a:t>1</a:t>
                      </a:r>
                      <a:endParaRPr lang="en-IN"/>
                    </a:p>
                  </a:txBody>
                  <a:tcPr marL="22860" marR="22860" marT="22860" marB="22860" anchor="ctr">
                    <a:lnL>
                      <a:noFill/>
                    </a:lnL>
                    <a:lnR>
                      <a:noFill/>
                    </a:lnR>
                    <a:lnT>
                      <a:noFill/>
                    </a:lnT>
                    <a:lnB>
                      <a:noFill/>
                    </a:lnB>
                    <a:solidFill>
                      <a:srgbClr val="FFFFFF"/>
                    </a:solidFill>
                  </a:tcPr>
                </a:tc>
                <a:tc>
                  <a:txBody>
                    <a:bodyPr/>
                    <a:lstStyle/>
                    <a:p>
                      <a:r>
                        <a:rPr lang="en-US" sz="1400" dirty="0">
                          <a:effectLst/>
                          <a:latin typeface="+mn-lt"/>
                        </a:rPr>
                        <a:t>Ensure that he is not hurt more.</a:t>
                      </a:r>
                      <a:endParaRPr lang="en-US" sz="1400" dirty="0">
                        <a:latin typeface="+mn-lt"/>
                      </a:endParaRPr>
                    </a:p>
                  </a:txBody>
                  <a:tcPr marL="22860" marR="22860" marT="22860" marB="22860" anchor="ctr">
                    <a:lnL>
                      <a:noFill/>
                    </a:lnL>
                    <a:lnR>
                      <a:noFill/>
                    </a:lnR>
                    <a:lnT>
                      <a:noFill/>
                    </a:lnT>
                    <a:lnB>
                      <a:noFill/>
                    </a:lnB>
                    <a:solidFill>
                      <a:srgbClr val="FFFFFF"/>
                    </a:solidFill>
                  </a:tcPr>
                </a:tc>
                <a:extLst>
                  <a:ext uri="{0D108BD9-81ED-4DB2-BD59-A6C34878D82A}">
                    <a16:rowId xmlns:a16="http://schemas.microsoft.com/office/drawing/2014/main" val="10000"/>
                  </a:ext>
                </a:extLst>
              </a:tr>
              <a:tr h="609600">
                <a:tc>
                  <a:txBody>
                    <a:bodyPr/>
                    <a:lstStyle/>
                    <a:p>
                      <a:pPr algn="ctr"/>
                      <a:r>
                        <a:rPr lang="en-IN" sz="900">
                          <a:effectLst/>
                          <a:latin typeface="Arial" panose="020B0604020202020204" pitchFamily="34" charset="0"/>
                        </a:rPr>
                        <a:t>2</a:t>
                      </a:r>
                      <a:endParaRPr lang="en-IN"/>
                    </a:p>
                  </a:txBody>
                  <a:tcPr marL="22860" marR="22860" marT="22860" marB="22860" anchor="ctr">
                    <a:lnL>
                      <a:noFill/>
                    </a:lnL>
                    <a:lnR>
                      <a:noFill/>
                    </a:lnR>
                    <a:lnT>
                      <a:noFill/>
                    </a:lnT>
                    <a:lnB>
                      <a:noFill/>
                    </a:lnB>
                    <a:solidFill>
                      <a:srgbClr val="FFFFFF"/>
                    </a:solidFill>
                  </a:tcPr>
                </a:tc>
                <a:tc>
                  <a:txBody>
                    <a:bodyPr/>
                    <a:lstStyle/>
                    <a:p>
                      <a:r>
                        <a:rPr lang="en-US" sz="1400">
                          <a:effectLst/>
                          <a:latin typeface="+mn-lt"/>
                        </a:rPr>
                        <a:t>The patient should be carried on firm board of stretcher so spine remains stable.</a:t>
                      </a:r>
                      <a:endParaRPr lang="en-US" sz="1400">
                        <a:latin typeface="+mn-lt"/>
                      </a:endParaRPr>
                    </a:p>
                  </a:txBody>
                  <a:tcPr marL="22860" marR="22860" marT="22860" marB="22860" anchor="ctr">
                    <a:lnL>
                      <a:noFill/>
                    </a:lnL>
                    <a:lnR>
                      <a:noFill/>
                    </a:lnR>
                    <a:lnT>
                      <a:noFill/>
                    </a:lnT>
                    <a:lnB>
                      <a:noFill/>
                    </a:lnB>
                    <a:solidFill>
                      <a:srgbClr val="FFFFFF"/>
                    </a:solidFill>
                  </a:tcPr>
                </a:tc>
                <a:extLst>
                  <a:ext uri="{0D108BD9-81ED-4DB2-BD59-A6C34878D82A}">
                    <a16:rowId xmlns:a16="http://schemas.microsoft.com/office/drawing/2014/main" val="10001"/>
                  </a:ext>
                </a:extLst>
              </a:tr>
              <a:tr h="609600">
                <a:tc>
                  <a:txBody>
                    <a:bodyPr/>
                    <a:lstStyle/>
                    <a:p>
                      <a:pPr algn="ctr"/>
                      <a:r>
                        <a:rPr lang="en-IN" sz="900">
                          <a:effectLst/>
                          <a:latin typeface="Arial" panose="020B0604020202020204" pitchFamily="34" charset="0"/>
                        </a:rPr>
                        <a:t>3</a:t>
                      </a:r>
                      <a:endParaRPr lang="en-IN"/>
                    </a:p>
                  </a:txBody>
                  <a:tcPr marL="22860" marR="22860" marT="22860" marB="22860" anchor="ctr">
                    <a:lnL>
                      <a:noFill/>
                    </a:lnL>
                    <a:lnR>
                      <a:noFill/>
                    </a:lnR>
                    <a:lnT>
                      <a:noFill/>
                    </a:lnT>
                    <a:lnB>
                      <a:noFill/>
                    </a:lnB>
                    <a:solidFill>
                      <a:srgbClr val="FFFFFF"/>
                    </a:solidFill>
                  </a:tcPr>
                </a:tc>
                <a:tc>
                  <a:txBody>
                    <a:bodyPr/>
                    <a:lstStyle/>
                    <a:p>
                      <a:r>
                        <a:rPr lang="en-US" sz="1400">
                          <a:effectLst/>
                          <a:latin typeface="+mn-lt"/>
                        </a:rPr>
                        <a:t>While shifting, the patient's back, neck and airway need to be protected from further injury. So always take help of another person.</a:t>
                      </a:r>
                      <a:endParaRPr lang="en-US" sz="1400">
                        <a:latin typeface="+mn-lt"/>
                      </a:endParaRPr>
                    </a:p>
                  </a:txBody>
                  <a:tcPr marL="22860" marR="22860" marT="22860" marB="22860" anchor="ctr">
                    <a:lnL>
                      <a:noFill/>
                    </a:lnL>
                    <a:lnR>
                      <a:noFill/>
                    </a:lnR>
                    <a:lnT>
                      <a:noFill/>
                    </a:lnT>
                    <a:lnB>
                      <a:noFill/>
                    </a:lnB>
                    <a:solidFill>
                      <a:srgbClr val="FFFFFF"/>
                    </a:solidFill>
                  </a:tcPr>
                </a:tc>
                <a:extLst>
                  <a:ext uri="{0D108BD9-81ED-4DB2-BD59-A6C34878D82A}">
                    <a16:rowId xmlns:a16="http://schemas.microsoft.com/office/drawing/2014/main" val="10002"/>
                  </a:ext>
                </a:extLst>
              </a:tr>
              <a:tr h="609600">
                <a:tc>
                  <a:txBody>
                    <a:bodyPr/>
                    <a:lstStyle/>
                    <a:p>
                      <a:pPr algn="ctr"/>
                      <a:r>
                        <a:rPr lang="en-IN" sz="900">
                          <a:effectLst/>
                          <a:latin typeface="Arial" panose="020B0604020202020204" pitchFamily="34" charset="0"/>
                        </a:rPr>
                        <a:t>4</a:t>
                      </a:r>
                      <a:endParaRPr lang="en-IN"/>
                    </a:p>
                  </a:txBody>
                  <a:tcPr marL="22860" marR="22860" marT="22860" marB="22860" anchor="ctr">
                    <a:lnL>
                      <a:noFill/>
                    </a:lnL>
                    <a:lnR>
                      <a:noFill/>
                    </a:lnR>
                    <a:lnT>
                      <a:noFill/>
                    </a:lnT>
                    <a:lnB>
                      <a:noFill/>
                    </a:lnB>
                    <a:solidFill>
                      <a:srgbClr val="FFFFFF"/>
                    </a:solidFill>
                  </a:tcPr>
                </a:tc>
                <a:tc>
                  <a:txBody>
                    <a:bodyPr/>
                    <a:lstStyle/>
                    <a:p>
                      <a:r>
                        <a:rPr lang="en-US" sz="1400" dirty="0">
                          <a:effectLst/>
                          <a:latin typeface="+mn-lt"/>
                        </a:rPr>
                        <a:t>If the patient is unconscious, gently place a large folded cloth or towel under the neck so that the neck doesn't sag against the ground.</a:t>
                      </a:r>
                      <a:endParaRPr lang="en-US" sz="1400" dirty="0">
                        <a:latin typeface="+mn-lt"/>
                      </a:endParaRPr>
                    </a:p>
                  </a:txBody>
                  <a:tcPr marL="22860" marR="22860" marT="22860" marB="22860" anchor="ctr">
                    <a:lnL>
                      <a:noFill/>
                    </a:lnL>
                    <a:lnR>
                      <a:noFill/>
                    </a:lnR>
                    <a:lnT>
                      <a:noFill/>
                    </a:lnT>
                    <a:lnB>
                      <a:noFill/>
                    </a:lnB>
                    <a:solidFill>
                      <a:srgbClr val="FFFFFF"/>
                    </a:solidFill>
                  </a:tcPr>
                </a:tc>
                <a:extLst>
                  <a:ext uri="{0D108BD9-81ED-4DB2-BD59-A6C34878D82A}">
                    <a16:rowId xmlns:a16="http://schemas.microsoft.com/office/drawing/2014/main" val="10003"/>
                  </a:ext>
                </a:extLst>
              </a:tr>
              <a:tr h="1066800">
                <a:tc>
                  <a:txBody>
                    <a:bodyPr/>
                    <a:lstStyle/>
                    <a:p>
                      <a:pPr algn="ctr"/>
                      <a:r>
                        <a:rPr lang="en-IN" sz="900">
                          <a:effectLst/>
                          <a:latin typeface="Arial" panose="020B0604020202020204" pitchFamily="34" charset="0"/>
                        </a:rPr>
                        <a:t>5</a:t>
                      </a:r>
                      <a:endParaRPr lang="en-IN"/>
                    </a:p>
                  </a:txBody>
                  <a:tcPr marL="22860" marR="22860" marT="22860" marB="22860" anchor="ctr">
                    <a:lnL>
                      <a:noFill/>
                    </a:lnL>
                    <a:lnR>
                      <a:noFill/>
                    </a:lnR>
                    <a:lnT>
                      <a:noFill/>
                    </a:lnT>
                    <a:lnB>
                      <a:noFill/>
                    </a:lnB>
                    <a:solidFill>
                      <a:srgbClr val="FFFFFF"/>
                    </a:solidFill>
                  </a:tcPr>
                </a:tc>
                <a:tc>
                  <a:txBody>
                    <a:bodyPr/>
                    <a:lstStyle/>
                    <a:p>
                      <a:r>
                        <a:rPr lang="en-US" sz="1400">
                          <a:effectLst/>
                          <a:latin typeface="+mn-lt"/>
                        </a:rPr>
                        <a:t>The vehicle used to carry the patient to the hospital should have enough space to keep the patient's back straight and the person accompanying should be able to care for and resuscitate the patients if necessary.</a:t>
                      </a:r>
                      <a:endParaRPr lang="en-US" sz="1400">
                        <a:latin typeface="+mn-lt"/>
                      </a:endParaRPr>
                    </a:p>
                  </a:txBody>
                  <a:tcPr marL="22860" marR="22860" marT="22860" marB="22860" anchor="ctr">
                    <a:lnL>
                      <a:noFill/>
                    </a:lnL>
                    <a:lnR>
                      <a:noFill/>
                    </a:lnR>
                    <a:lnT>
                      <a:noFill/>
                    </a:lnT>
                    <a:lnB>
                      <a:noFill/>
                    </a:lnB>
                    <a:solidFill>
                      <a:srgbClr val="FFFFFF"/>
                    </a:solidFill>
                  </a:tcPr>
                </a:tc>
                <a:extLst>
                  <a:ext uri="{0D108BD9-81ED-4DB2-BD59-A6C34878D82A}">
                    <a16:rowId xmlns:a16="http://schemas.microsoft.com/office/drawing/2014/main" val="10004"/>
                  </a:ext>
                </a:extLst>
              </a:tr>
              <a:tr h="1066800">
                <a:tc>
                  <a:txBody>
                    <a:bodyPr/>
                    <a:lstStyle/>
                    <a:p>
                      <a:pPr algn="ctr"/>
                      <a:r>
                        <a:rPr lang="en-IN" sz="900">
                          <a:effectLst/>
                          <a:latin typeface="Arial" panose="020B0604020202020204" pitchFamily="34" charset="0"/>
                        </a:rPr>
                        <a:t>6</a:t>
                      </a:r>
                      <a:endParaRPr lang="en-IN"/>
                    </a:p>
                  </a:txBody>
                  <a:tcPr marL="22860" marR="22860" marT="22860" marB="22860" anchor="ctr">
                    <a:lnL>
                      <a:noFill/>
                    </a:lnL>
                    <a:lnR>
                      <a:noFill/>
                    </a:lnR>
                    <a:lnT>
                      <a:noFill/>
                    </a:lnT>
                    <a:lnB>
                      <a:noFill/>
                    </a:lnB>
                    <a:solidFill>
                      <a:srgbClr val="FFFFFF"/>
                    </a:solidFill>
                  </a:tcPr>
                </a:tc>
                <a:tc>
                  <a:txBody>
                    <a:bodyPr/>
                    <a:lstStyle/>
                    <a:p>
                      <a:r>
                        <a:rPr lang="en-US" sz="1400" dirty="0">
                          <a:effectLst/>
                          <a:latin typeface="+mn-lt"/>
                        </a:rPr>
                        <a:t>During transportation keep a watch on whether the patient's airway is clear, whether the patient is breathing and whether you can feel the pulse in the patient.</a:t>
                      </a:r>
                      <a:endParaRPr lang="en-US" sz="1400" dirty="0">
                        <a:latin typeface="+mn-lt"/>
                      </a:endParaRPr>
                    </a:p>
                  </a:txBody>
                  <a:tcPr marL="22860" marR="22860" marT="22860" marB="22860" anchor="ctr">
                    <a:lnL>
                      <a:noFill/>
                    </a:lnL>
                    <a:lnR>
                      <a:noFill/>
                    </a:lnR>
                    <a:lnT>
                      <a:noFill/>
                    </a:lnT>
                    <a:lnB>
                      <a:noFill/>
                    </a:lnB>
                    <a:solidFill>
                      <a:srgbClr val="FFFFFF"/>
                    </a:solidFill>
                  </a:tcPr>
                </a:tc>
                <a:extLst>
                  <a:ext uri="{0D108BD9-81ED-4DB2-BD59-A6C34878D82A}">
                    <a16:rowId xmlns:a16="http://schemas.microsoft.com/office/drawing/2014/main" val="10005"/>
                  </a:ext>
                </a:extLst>
              </a:tr>
              <a:tr h="1066800">
                <a:tc>
                  <a:txBody>
                    <a:bodyPr/>
                    <a:lstStyle/>
                    <a:p>
                      <a:pPr algn="ctr"/>
                      <a:r>
                        <a:rPr lang="en-IN" sz="900">
                          <a:effectLst/>
                          <a:latin typeface="Arial" panose="020B0604020202020204" pitchFamily="34" charset="0"/>
                        </a:rPr>
                        <a:t>7</a:t>
                      </a:r>
                      <a:endParaRPr lang="en-IN"/>
                    </a:p>
                  </a:txBody>
                  <a:tcPr marL="22860" marR="22860" marT="22860" marB="22860" anchor="ctr">
                    <a:lnL>
                      <a:noFill/>
                    </a:lnL>
                    <a:lnR>
                      <a:noFill/>
                    </a:lnR>
                    <a:lnT>
                      <a:noFill/>
                    </a:lnT>
                    <a:lnB>
                      <a:noFill/>
                    </a:lnB>
                    <a:solidFill>
                      <a:srgbClr val="FFFFFF"/>
                    </a:solidFill>
                  </a:tcPr>
                </a:tc>
                <a:tc>
                  <a:txBody>
                    <a:bodyPr/>
                    <a:lstStyle/>
                    <a:p>
                      <a:r>
                        <a:rPr lang="en-US" sz="1400" dirty="0">
                          <a:effectLst/>
                          <a:latin typeface="+mn-lt"/>
                        </a:rPr>
                        <a:t>If there is only one limb injury the patient can be safely taken to hospital on a chair in a sitting position. Take care to splint or protect limb injuries or bleeding.</a:t>
                      </a:r>
                      <a:endParaRPr lang="en-US" sz="1400" dirty="0">
                        <a:latin typeface="+mn-lt"/>
                      </a:endParaRPr>
                    </a:p>
                  </a:txBody>
                  <a:tcPr marL="22860" marR="22860" marT="22860" marB="22860" anchor="ctr">
                    <a:lnL>
                      <a:noFill/>
                    </a:lnL>
                    <a:lnR>
                      <a:noFill/>
                    </a:lnR>
                    <a:lnT>
                      <a:noFill/>
                    </a:lnT>
                    <a:lnB>
                      <a:noFill/>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E4F9AE81-8A97-461B-9642-491AD6051278}"/>
              </a:ext>
            </a:extLst>
          </p:cNvPr>
          <p:cNvSpPr>
            <a:spLocks noGrp="1"/>
          </p:cNvSpPr>
          <p:nvPr>
            <p:ph type="title"/>
          </p:nvPr>
        </p:nvSpPr>
        <p:spPr/>
        <p:txBody>
          <a:bodyPr/>
          <a:lstStyle/>
          <a:p>
            <a:r>
              <a:rPr lang="en-US" altLang="en-US"/>
              <a:t>First aid during choking</a:t>
            </a:r>
            <a:endParaRPr lang="en-IN" altLang="en-US"/>
          </a:p>
        </p:txBody>
      </p:sp>
      <p:sp>
        <p:nvSpPr>
          <p:cNvPr id="83971" name="Content Placeholder 2">
            <a:extLst>
              <a:ext uri="{FF2B5EF4-FFF2-40B4-BE49-F238E27FC236}">
                <a16:creationId xmlns:a16="http://schemas.microsoft.com/office/drawing/2014/main" id="{79A219E1-2EA0-485A-BFC9-A25A0E284948}"/>
              </a:ext>
            </a:extLst>
          </p:cNvPr>
          <p:cNvSpPr>
            <a:spLocks noGrp="1"/>
          </p:cNvSpPr>
          <p:nvPr>
            <p:ph idx="1"/>
          </p:nvPr>
        </p:nvSpPr>
        <p:spPr/>
        <p:txBody>
          <a:bodyPr/>
          <a:lstStyle/>
          <a:p>
            <a:r>
              <a:rPr lang="en-US" altLang="en-US">
                <a:solidFill>
                  <a:srgbClr val="212B32"/>
                </a:solidFill>
                <a:latin typeface="Frutiger W01"/>
              </a:rPr>
              <a:t>Choking happens when someone's airway suddenly gets blocked, either fully or partly, so they can't breathe.</a:t>
            </a:r>
          </a:p>
          <a:p>
            <a:endParaRPr lang="en-I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A840D56A-86A9-4C71-B2C0-4CB5F4BFE0C2}"/>
              </a:ext>
            </a:extLst>
          </p:cNvPr>
          <p:cNvSpPr>
            <a:spLocks noGrp="1"/>
          </p:cNvSpPr>
          <p:nvPr>
            <p:ph type="title"/>
          </p:nvPr>
        </p:nvSpPr>
        <p:spPr/>
        <p:txBody>
          <a:bodyPr/>
          <a:lstStyle/>
          <a:p>
            <a:r>
              <a:rPr lang="en-US" altLang="en-US" b="1">
                <a:solidFill>
                  <a:srgbClr val="212B32"/>
                </a:solidFill>
                <a:latin typeface="Frutiger W01"/>
              </a:rPr>
              <a:t>Mild choking: encourage them to cough</a:t>
            </a:r>
            <a:br>
              <a:rPr lang="en-US" altLang="en-US" b="1">
                <a:solidFill>
                  <a:srgbClr val="212B32"/>
                </a:solidFill>
                <a:latin typeface="Frutiger W01"/>
              </a:rPr>
            </a:br>
            <a:endParaRPr lang="en-IN" altLang="en-US"/>
          </a:p>
        </p:txBody>
      </p:sp>
      <p:sp>
        <p:nvSpPr>
          <p:cNvPr id="84995" name="Content Placeholder 2">
            <a:extLst>
              <a:ext uri="{FF2B5EF4-FFF2-40B4-BE49-F238E27FC236}">
                <a16:creationId xmlns:a16="http://schemas.microsoft.com/office/drawing/2014/main" id="{A4A43A73-7715-4F5D-818A-42B5D702C831}"/>
              </a:ext>
            </a:extLst>
          </p:cNvPr>
          <p:cNvSpPr>
            <a:spLocks noGrp="1"/>
          </p:cNvSpPr>
          <p:nvPr>
            <p:ph idx="1"/>
          </p:nvPr>
        </p:nvSpPr>
        <p:spPr/>
        <p:txBody>
          <a:bodyPr/>
          <a:lstStyle/>
          <a:p>
            <a:r>
              <a:rPr lang="en-US" altLang="en-US">
                <a:solidFill>
                  <a:srgbClr val="212B32"/>
                </a:solidFill>
                <a:latin typeface="Frutiger W01"/>
              </a:rPr>
              <a:t>If the airway is only partly blocked, the person will usually be able to speak, cry, cough or breathe.</a:t>
            </a:r>
          </a:p>
          <a:p>
            <a:r>
              <a:rPr lang="en-US" altLang="en-US">
                <a:solidFill>
                  <a:srgbClr val="212B32"/>
                </a:solidFill>
                <a:latin typeface="Frutiger W01"/>
              </a:rPr>
              <a:t>They'll usually be able to clear the blockage themselves.</a:t>
            </a:r>
          </a:p>
          <a:p>
            <a:r>
              <a:rPr lang="en-US" altLang="en-US">
                <a:solidFill>
                  <a:srgbClr val="212B32"/>
                </a:solidFill>
                <a:latin typeface="Frutiger W01"/>
              </a:rPr>
              <a:t>To help with mild choking in an adult or child over 1 year old:</a:t>
            </a:r>
          </a:p>
          <a:p>
            <a:r>
              <a:rPr lang="en-US" altLang="en-US">
                <a:solidFill>
                  <a:srgbClr val="212B32"/>
                </a:solidFill>
                <a:latin typeface="Frutiger W01"/>
              </a:rPr>
              <a:t>encourage them to keep coughing to try to clear the blockage</a:t>
            </a:r>
          </a:p>
          <a:p>
            <a:r>
              <a:rPr lang="en-US" altLang="en-US">
                <a:solidFill>
                  <a:srgbClr val="212B32"/>
                </a:solidFill>
                <a:latin typeface="Frutiger W01"/>
              </a:rPr>
              <a:t>ask them to try to spit out the object if it's in their mouth</a:t>
            </a:r>
          </a:p>
          <a:p>
            <a:r>
              <a:rPr lang="en-US" altLang="en-US">
                <a:solidFill>
                  <a:srgbClr val="212B32"/>
                </a:solidFill>
                <a:latin typeface="Frutiger W01"/>
              </a:rPr>
              <a:t>don't put your fingers in their mouth to help them as they may bite you accidentally</a:t>
            </a:r>
          </a:p>
          <a:p>
            <a:r>
              <a:rPr lang="en-US" altLang="en-US">
                <a:solidFill>
                  <a:srgbClr val="212B32"/>
                </a:solidFill>
                <a:latin typeface="Frutiger W01"/>
              </a:rPr>
              <a:t>If coughing doesn't work, start back blows.</a:t>
            </a:r>
          </a:p>
          <a:p>
            <a:endParaRPr lang="en-I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835FA414-52C3-4A08-AD9F-71058D6F4970}"/>
              </a:ext>
            </a:extLst>
          </p:cNvPr>
          <p:cNvSpPr>
            <a:spLocks noGrp="1"/>
          </p:cNvSpPr>
          <p:nvPr>
            <p:ph type="title"/>
          </p:nvPr>
        </p:nvSpPr>
        <p:spPr/>
        <p:txBody>
          <a:bodyPr>
            <a:normAutofit fontScale="90000"/>
          </a:bodyPr>
          <a:lstStyle/>
          <a:p>
            <a:r>
              <a:rPr lang="en-US" altLang="en-US" b="1">
                <a:solidFill>
                  <a:srgbClr val="212B32"/>
                </a:solidFill>
                <a:latin typeface="Frutiger W01"/>
              </a:rPr>
              <a:t>Severe choking: back blows and abdominal thrusts</a:t>
            </a:r>
            <a:br>
              <a:rPr lang="en-US" altLang="en-US" b="1">
                <a:solidFill>
                  <a:srgbClr val="212B32"/>
                </a:solidFill>
                <a:latin typeface="Frutiger W01"/>
              </a:rPr>
            </a:br>
            <a:endParaRPr lang="en-IN" altLang="en-US"/>
          </a:p>
        </p:txBody>
      </p:sp>
      <p:sp>
        <p:nvSpPr>
          <p:cNvPr id="86019" name="Content Placeholder 2">
            <a:extLst>
              <a:ext uri="{FF2B5EF4-FFF2-40B4-BE49-F238E27FC236}">
                <a16:creationId xmlns:a16="http://schemas.microsoft.com/office/drawing/2014/main" id="{C2299421-6205-4E34-A5A9-FAEC4B01274D}"/>
              </a:ext>
            </a:extLst>
          </p:cNvPr>
          <p:cNvSpPr>
            <a:spLocks noGrp="1"/>
          </p:cNvSpPr>
          <p:nvPr>
            <p:ph idx="1"/>
          </p:nvPr>
        </p:nvSpPr>
        <p:spPr/>
        <p:txBody>
          <a:bodyPr>
            <a:normAutofit fontScale="92500"/>
          </a:bodyPr>
          <a:lstStyle/>
          <a:p>
            <a:r>
              <a:rPr lang="en-US" altLang="en-US">
                <a:solidFill>
                  <a:srgbClr val="212B32"/>
                </a:solidFill>
                <a:latin typeface="Frutiger W01"/>
              </a:rPr>
              <a:t>Where choking is severe, the person won't be able to speak, cry, cough or breathe. Without help, they'll eventually become unconscious.</a:t>
            </a:r>
          </a:p>
          <a:p>
            <a:r>
              <a:rPr lang="en-US" altLang="en-US">
                <a:solidFill>
                  <a:srgbClr val="212B32"/>
                </a:solidFill>
                <a:latin typeface="Frutiger W01"/>
              </a:rPr>
              <a:t>To carry out a back blow on an adult or child over 1 year old:</a:t>
            </a:r>
          </a:p>
          <a:p>
            <a:r>
              <a:rPr lang="en-US" altLang="en-US">
                <a:solidFill>
                  <a:srgbClr val="212B32"/>
                </a:solidFill>
                <a:latin typeface="Frutiger W01"/>
              </a:rPr>
              <a:t>Stand behind them and slightly to one side. Support their chest with 1 hand. Lean them forward so the object blocking their airway will come out of their mouth, rather than moving further down.</a:t>
            </a:r>
          </a:p>
          <a:p>
            <a:r>
              <a:rPr lang="en-US" altLang="en-US">
                <a:solidFill>
                  <a:srgbClr val="212B32"/>
                </a:solidFill>
                <a:latin typeface="Frutiger W01"/>
              </a:rPr>
              <a:t>Give up to 5 sharp blows between their shoulder blades with the heel of your hand. The heel is between the palm of your hand and your wrist.</a:t>
            </a:r>
          </a:p>
          <a:p>
            <a:r>
              <a:rPr lang="en-US" altLang="en-US">
                <a:solidFill>
                  <a:srgbClr val="212B32"/>
                </a:solidFill>
                <a:latin typeface="Frutiger W01"/>
              </a:rPr>
              <a:t>Check if the blockage has cleared.</a:t>
            </a:r>
          </a:p>
          <a:p>
            <a:r>
              <a:rPr lang="en-US" altLang="en-US">
                <a:solidFill>
                  <a:srgbClr val="212B32"/>
                </a:solidFill>
                <a:latin typeface="Frutiger W01"/>
              </a:rPr>
              <a:t>If not, give up to 5 abdominal thrusts.</a:t>
            </a:r>
          </a:p>
          <a:p>
            <a:endParaRPr lang="en-I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00FF7F54-D5B0-4B66-849B-80177B41AD94}"/>
              </a:ext>
            </a:extLst>
          </p:cNvPr>
          <p:cNvSpPr>
            <a:spLocks noGrp="1"/>
          </p:cNvSpPr>
          <p:nvPr>
            <p:ph type="title"/>
          </p:nvPr>
        </p:nvSpPr>
        <p:spPr/>
        <p:txBody>
          <a:bodyPr/>
          <a:lstStyle/>
          <a:p>
            <a:r>
              <a:rPr lang="en-US" altLang="en-US" b="1">
                <a:solidFill>
                  <a:srgbClr val="212B32"/>
                </a:solidFill>
                <a:latin typeface="Frutiger W01"/>
              </a:rPr>
              <a:t>Abdominal thrusts</a:t>
            </a:r>
            <a:br>
              <a:rPr lang="en-US" altLang="en-US" b="1">
                <a:solidFill>
                  <a:srgbClr val="212B32"/>
                </a:solidFill>
                <a:latin typeface="Frutiger W01"/>
              </a:rPr>
            </a:br>
            <a:endParaRPr lang="en-IN" altLang="en-US"/>
          </a:p>
        </p:txBody>
      </p:sp>
      <p:sp>
        <p:nvSpPr>
          <p:cNvPr id="87043" name="Content Placeholder 2">
            <a:extLst>
              <a:ext uri="{FF2B5EF4-FFF2-40B4-BE49-F238E27FC236}">
                <a16:creationId xmlns:a16="http://schemas.microsoft.com/office/drawing/2014/main" id="{7148541F-8ADB-42F4-BB40-32278C5B436E}"/>
              </a:ext>
            </a:extLst>
          </p:cNvPr>
          <p:cNvSpPr>
            <a:spLocks noGrp="1"/>
          </p:cNvSpPr>
          <p:nvPr>
            <p:ph idx="1"/>
          </p:nvPr>
        </p:nvSpPr>
        <p:spPr/>
        <p:txBody>
          <a:bodyPr>
            <a:normAutofit fontScale="92500" lnSpcReduction="20000"/>
          </a:bodyPr>
          <a:lstStyle/>
          <a:p>
            <a:r>
              <a:rPr lang="en-US" altLang="en-US" b="1">
                <a:solidFill>
                  <a:srgbClr val="212B32"/>
                </a:solidFill>
                <a:latin typeface="Frutiger W01"/>
              </a:rPr>
              <a:t>Don't give abdominal thrusts to babies under 1 year old or pregnant women.</a:t>
            </a:r>
            <a:endParaRPr lang="en-US" altLang="en-US">
              <a:solidFill>
                <a:srgbClr val="212B32"/>
              </a:solidFill>
              <a:latin typeface="Frutiger W01"/>
            </a:endParaRPr>
          </a:p>
          <a:p>
            <a:r>
              <a:rPr lang="en-US" altLang="en-US">
                <a:solidFill>
                  <a:srgbClr val="212B32"/>
                </a:solidFill>
                <a:latin typeface="Frutiger W01"/>
              </a:rPr>
              <a:t>To carry out an abdominal thrust:</a:t>
            </a:r>
          </a:p>
          <a:p>
            <a:r>
              <a:rPr lang="en-US" altLang="en-US">
                <a:solidFill>
                  <a:srgbClr val="212B32"/>
                </a:solidFill>
                <a:latin typeface="Frutiger W01"/>
              </a:rPr>
              <a:t>Stand behind the person who's choking.</a:t>
            </a:r>
          </a:p>
          <a:p>
            <a:r>
              <a:rPr lang="en-US" altLang="en-US">
                <a:solidFill>
                  <a:srgbClr val="212B32"/>
                </a:solidFill>
                <a:latin typeface="Frutiger W01"/>
              </a:rPr>
              <a:t>Place your arms around their waist and bend them forward.</a:t>
            </a:r>
          </a:p>
          <a:p>
            <a:r>
              <a:rPr lang="en-US" altLang="en-US">
                <a:solidFill>
                  <a:srgbClr val="212B32"/>
                </a:solidFill>
                <a:latin typeface="Frutiger W01"/>
              </a:rPr>
              <a:t>Clench 1 fist and place it right above their belly button.</a:t>
            </a:r>
          </a:p>
          <a:p>
            <a:r>
              <a:rPr lang="en-US" altLang="en-US">
                <a:solidFill>
                  <a:srgbClr val="212B32"/>
                </a:solidFill>
                <a:latin typeface="Frutiger W01"/>
              </a:rPr>
              <a:t>Put the other hand on top of your fist and pull sharply inwards and upwards.</a:t>
            </a:r>
          </a:p>
          <a:p>
            <a:r>
              <a:rPr lang="en-US" altLang="en-US">
                <a:solidFill>
                  <a:srgbClr val="212B32"/>
                </a:solidFill>
                <a:latin typeface="Frutiger W01"/>
              </a:rPr>
              <a:t>Repeat this movement up to 5 times.</a:t>
            </a:r>
          </a:p>
          <a:p>
            <a:r>
              <a:rPr lang="en-US" altLang="en-US">
                <a:solidFill>
                  <a:srgbClr val="212B32"/>
                </a:solidFill>
                <a:latin typeface="Frutiger W01"/>
              </a:rPr>
              <a:t>If the person's airway is still blocked after trying back blows and abdominal thrusts, get help immediately:</a:t>
            </a:r>
          </a:p>
          <a:p>
            <a:endParaRPr lang="en-I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9A438F64-BEDC-481C-91DE-69CAEB4FE837}"/>
              </a:ext>
            </a:extLst>
          </p:cNvPr>
          <p:cNvSpPr>
            <a:spLocks noGrp="1"/>
          </p:cNvSpPr>
          <p:nvPr>
            <p:ph type="title"/>
          </p:nvPr>
        </p:nvSpPr>
        <p:spPr/>
        <p:txBody>
          <a:bodyPr/>
          <a:lstStyle/>
          <a:p>
            <a:endParaRPr lang="en-IN" altLang="en-US"/>
          </a:p>
        </p:txBody>
      </p:sp>
      <p:sp>
        <p:nvSpPr>
          <p:cNvPr id="88067" name="Content Placeholder 2">
            <a:extLst>
              <a:ext uri="{FF2B5EF4-FFF2-40B4-BE49-F238E27FC236}">
                <a16:creationId xmlns:a16="http://schemas.microsoft.com/office/drawing/2014/main" id="{9B84EF94-84F6-44D7-AF80-B65AD53F1828}"/>
              </a:ext>
            </a:extLst>
          </p:cNvPr>
          <p:cNvSpPr>
            <a:spLocks noGrp="1"/>
          </p:cNvSpPr>
          <p:nvPr>
            <p:ph idx="1"/>
          </p:nvPr>
        </p:nvSpPr>
        <p:spPr/>
        <p:txBody>
          <a:bodyPr/>
          <a:lstStyle/>
          <a:p>
            <a:r>
              <a:rPr lang="en-IN" altLang="en-US"/>
              <a:t>https://www.youtube.com/watch?v=YavB4bxT4Iw</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92C5E89B-5371-4742-BA7F-F09D65C37CD5}"/>
              </a:ext>
            </a:extLst>
          </p:cNvPr>
          <p:cNvSpPr>
            <a:spLocks noGrp="1"/>
          </p:cNvSpPr>
          <p:nvPr>
            <p:ph type="title"/>
          </p:nvPr>
        </p:nvSpPr>
        <p:spPr/>
        <p:txBody>
          <a:bodyPr/>
          <a:lstStyle/>
          <a:p>
            <a:r>
              <a:rPr lang="en-US" altLang="en-US"/>
              <a:t>First aid during heart attack</a:t>
            </a:r>
            <a:endParaRPr lang="en-IN" altLang="en-US"/>
          </a:p>
        </p:txBody>
      </p:sp>
      <p:sp>
        <p:nvSpPr>
          <p:cNvPr id="89091" name="Content Placeholder 2">
            <a:extLst>
              <a:ext uri="{FF2B5EF4-FFF2-40B4-BE49-F238E27FC236}">
                <a16:creationId xmlns:a16="http://schemas.microsoft.com/office/drawing/2014/main" id="{E8C0B00E-780C-4FCB-9F82-D1B334F4BD37}"/>
              </a:ext>
            </a:extLst>
          </p:cNvPr>
          <p:cNvSpPr>
            <a:spLocks noGrp="1"/>
          </p:cNvSpPr>
          <p:nvPr>
            <p:ph idx="1"/>
          </p:nvPr>
        </p:nvSpPr>
        <p:spPr/>
        <p:txBody>
          <a:bodyPr>
            <a:normAutofit fontScale="77500" lnSpcReduction="20000"/>
          </a:bodyPr>
          <a:lstStyle/>
          <a:p>
            <a:r>
              <a:rPr lang="en-US" altLang="en-US">
                <a:solidFill>
                  <a:srgbClr val="111111"/>
                </a:solidFill>
                <a:latin typeface="Helvetica" panose="020B0604020202020204" pitchFamily="34" charset="0"/>
              </a:rPr>
              <a:t>Someone having a heart attack may have any or all of the following:</a:t>
            </a:r>
          </a:p>
          <a:p>
            <a:r>
              <a:rPr lang="en-US" altLang="en-US">
                <a:solidFill>
                  <a:srgbClr val="111111"/>
                </a:solidFill>
                <a:latin typeface="Helvetica" panose="020B0604020202020204" pitchFamily="34" charset="0"/>
              </a:rPr>
              <a:t>Chest pain, pressure or tightness, or a squeezing or aching sensation in the center of the chest</a:t>
            </a:r>
          </a:p>
          <a:p>
            <a:r>
              <a:rPr lang="en-US" altLang="en-US">
                <a:solidFill>
                  <a:srgbClr val="111111"/>
                </a:solidFill>
                <a:latin typeface="Helvetica" panose="020B0604020202020204" pitchFamily="34" charset="0"/>
              </a:rPr>
              <a:t>Pain or discomfort that spreads to the shoulder, arm, back, neck, jaw, teeth or occasionally upper abdomen</a:t>
            </a:r>
          </a:p>
          <a:p>
            <a:r>
              <a:rPr lang="en-US" altLang="en-US">
                <a:solidFill>
                  <a:srgbClr val="111111"/>
                </a:solidFill>
                <a:latin typeface="Helvetica" panose="020B0604020202020204" pitchFamily="34" charset="0"/>
              </a:rPr>
              <a:t>Nausea, indigestion, heartburn or abdominal pain</a:t>
            </a:r>
          </a:p>
          <a:p>
            <a:r>
              <a:rPr lang="en-US" altLang="en-US">
                <a:solidFill>
                  <a:srgbClr val="111111"/>
                </a:solidFill>
                <a:latin typeface="Helvetica" panose="020B0604020202020204" pitchFamily="34" charset="0"/>
              </a:rPr>
              <a:t>Shortness of breath</a:t>
            </a:r>
          </a:p>
          <a:p>
            <a:r>
              <a:rPr lang="en-US" altLang="en-US">
                <a:solidFill>
                  <a:srgbClr val="111111"/>
                </a:solidFill>
                <a:latin typeface="Helvetica" panose="020B0604020202020204" pitchFamily="34" charset="0"/>
              </a:rPr>
              <a:t>Lightheadedness, dizziness, fainting</a:t>
            </a:r>
          </a:p>
          <a:p>
            <a:r>
              <a:rPr lang="en-US" altLang="en-US">
                <a:solidFill>
                  <a:srgbClr val="111111"/>
                </a:solidFill>
                <a:latin typeface="Helvetica" panose="020B0604020202020204" pitchFamily="34" charset="0"/>
              </a:rPr>
              <a:t>Sweating</a:t>
            </a:r>
          </a:p>
          <a:p>
            <a:r>
              <a:rPr lang="en-US" altLang="en-US">
                <a:solidFill>
                  <a:srgbClr val="111111"/>
                </a:solidFill>
                <a:latin typeface="Helvetica" panose="020B0604020202020204" pitchFamily="34" charset="0"/>
              </a:rPr>
              <a:t>A heart attack generally causes chest pain for more than 15 minutes. Some people have mild chest pain, while others have more-severe pain. The discomfort is commonly described as a pressure or chest heaviness, although some people have no chest pain or pressure at all. Women tend to have more-vague symptoms, such as nausea or back or jaw pain.</a:t>
            </a:r>
          </a:p>
          <a:p>
            <a:endParaRPr lang="en-I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4E177AD3-1FE2-430D-88CA-67F1E7A6F6EA}"/>
              </a:ext>
            </a:extLst>
          </p:cNvPr>
          <p:cNvSpPr>
            <a:spLocks noGrp="1"/>
          </p:cNvSpPr>
          <p:nvPr>
            <p:ph type="title"/>
          </p:nvPr>
        </p:nvSpPr>
        <p:spPr/>
        <p:txBody>
          <a:bodyPr/>
          <a:lstStyle/>
          <a:p>
            <a:endParaRPr lang="en-IN" altLang="en-US"/>
          </a:p>
        </p:txBody>
      </p:sp>
      <p:sp>
        <p:nvSpPr>
          <p:cNvPr id="90115" name="Content Placeholder 2">
            <a:extLst>
              <a:ext uri="{FF2B5EF4-FFF2-40B4-BE49-F238E27FC236}">
                <a16:creationId xmlns:a16="http://schemas.microsoft.com/office/drawing/2014/main" id="{375A54B2-F8F3-49C4-B0BB-EE9428793687}"/>
              </a:ext>
            </a:extLst>
          </p:cNvPr>
          <p:cNvSpPr>
            <a:spLocks noGrp="1"/>
          </p:cNvSpPr>
          <p:nvPr>
            <p:ph idx="1"/>
          </p:nvPr>
        </p:nvSpPr>
        <p:spPr/>
        <p:txBody>
          <a:bodyPr/>
          <a:lstStyle/>
          <a:p>
            <a:r>
              <a:rPr lang="en-US" altLang="en-US">
                <a:solidFill>
                  <a:srgbClr val="111111"/>
                </a:solidFill>
                <a:latin typeface="Helvetica" panose="020B0604020202020204" pitchFamily="34" charset="0"/>
              </a:rPr>
              <a:t>Some heart attacks strike suddenly, but many people have warning signs hours or days in advance.</a:t>
            </a:r>
            <a:endParaRPr lang="en-I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254E55FD-36E2-4D23-93EC-B8DE7ED89E0E}"/>
              </a:ext>
            </a:extLst>
          </p:cNvPr>
          <p:cNvSpPr>
            <a:spLocks noGrp="1"/>
          </p:cNvSpPr>
          <p:nvPr>
            <p:ph type="title"/>
          </p:nvPr>
        </p:nvSpPr>
        <p:spPr/>
        <p:txBody>
          <a:bodyPr/>
          <a:lstStyle/>
          <a:p>
            <a:r>
              <a:rPr lang="en-US" altLang="en-US"/>
              <a:t>First Aid</a:t>
            </a:r>
            <a:endParaRPr lang="en-IN" altLang="en-US"/>
          </a:p>
        </p:txBody>
      </p:sp>
      <p:sp>
        <p:nvSpPr>
          <p:cNvPr id="70659" name="Content Placeholder 2">
            <a:extLst>
              <a:ext uri="{FF2B5EF4-FFF2-40B4-BE49-F238E27FC236}">
                <a16:creationId xmlns:a16="http://schemas.microsoft.com/office/drawing/2014/main" id="{A0198FDD-7128-4779-98D9-708FDB3BC846}"/>
              </a:ext>
            </a:extLst>
          </p:cNvPr>
          <p:cNvSpPr>
            <a:spLocks noGrp="1"/>
          </p:cNvSpPr>
          <p:nvPr>
            <p:ph idx="1"/>
          </p:nvPr>
        </p:nvSpPr>
        <p:spPr/>
        <p:txBody>
          <a:bodyPr/>
          <a:lstStyle/>
          <a:p>
            <a:pPr>
              <a:defRPr/>
            </a:pPr>
            <a:r>
              <a:rPr lang="en-US" altLang="en-US" dirty="0"/>
              <a:t>First aid refers to the emergency care provided to the person affected till medical treatment is available.</a:t>
            </a:r>
          </a:p>
          <a:p>
            <a:pPr marL="0" indent="0">
              <a:buNone/>
              <a:defRPr/>
            </a:pPr>
            <a:endParaRPr lang="en-I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46D8222B-091A-4A9C-8E85-FE7E82408911}"/>
              </a:ext>
            </a:extLst>
          </p:cNvPr>
          <p:cNvSpPr>
            <a:spLocks noGrp="1"/>
          </p:cNvSpPr>
          <p:nvPr>
            <p:ph type="title"/>
          </p:nvPr>
        </p:nvSpPr>
        <p:spPr/>
        <p:txBody>
          <a:bodyPr/>
          <a:lstStyle/>
          <a:p>
            <a:r>
              <a:rPr lang="en-US" altLang="en-US"/>
              <a:t>What to do?</a:t>
            </a:r>
            <a:endParaRPr lang="en-IN" altLang="en-US"/>
          </a:p>
        </p:txBody>
      </p:sp>
      <p:sp>
        <p:nvSpPr>
          <p:cNvPr id="91139" name="Content Placeholder 2">
            <a:extLst>
              <a:ext uri="{FF2B5EF4-FFF2-40B4-BE49-F238E27FC236}">
                <a16:creationId xmlns:a16="http://schemas.microsoft.com/office/drawing/2014/main" id="{FBD9DB7B-084E-4015-887A-0C5E01DCA69D}"/>
              </a:ext>
            </a:extLst>
          </p:cNvPr>
          <p:cNvSpPr>
            <a:spLocks noGrp="1"/>
          </p:cNvSpPr>
          <p:nvPr>
            <p:ph idx="1"/>
          </p:nvPr>
        </p:nvSpPr>
        <p:spPr/>
        <p:txBody>
          <a:bodyPr/>
          <a:lstStyle/>
          <a:p>
            <a:r>
              <a:rPr lang="en-US" altLang="en-US"/>
              <a:t>Call your local emergency number</a:t>
            </a:r>
          </a:p>
          <a:p>
            <a:r>
              <a:rPr lang="en-US" altLang="en-US" b="1">
                <a:solidFill>
                  <a:srgbClr val="111111"/>
                </a:solidFill>
                <a:latin typeface="Helvetica" panose="020B0604020202020204" pitchFamily="34" charset="0"/>
              </a:rPr>
              <a:t>Chew and swallow an aspirin</a:t>
            </a:r>
            <a:r>
              <a:rPr lang="en-US" altLang="en-US">
                <a:solidFill>
                  <a:srgbClr val="111111"/>
                </a:solidFill>
                <a:latin typeface="Helvetica" panose="020B0604020202020204" pitchFamily="34" charset="0"/>
              </a:rPr>
              <a:t> while waiting for emergency help. Aspirin helps keep your blood from clotting. When taken during a heart attack, it could reduce heart damage. Don't take aspirin if you are allergic to it or have been told by your doctor never to take aspirin.</a:t>
            </a:r>
          </a:p>
          <a:p>
            <a:r>
              <a:rPr lang="en-US" altLang="en-US">
                <a:solidFill>
                  <a:srgbClr val="111111"/>
                </a:solidFill>
                <a:latin typeface="Helvetica" panose="020B0604020202020204" pitchFamily="34" charset="0"/>
              </a:rPr>
              <a:t>If the person is unconscious start CPR</a:t>
            </a:r>
          </a:p>
          <a:p>
            <a:endParaRPr lang="en-I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CE85CFB6-3C61-4CD7-974E-99C79410BEA5}"/>
              </a:ext>
            </a:extLst>
          </p:cNvPr>
          <p:cNvSpPr>
            <a:spLocks noGrp="1"/>
          </p:cNvSpPr>
          <p:nvPr>
            <p:ph type="title"/>
          </p:nvPr>
        </p:nvSpPr>
        <p:spPr/>
        <p:txBody>
          <a:bodyPr/>
          <a:lstStyle/>
          <a:p>
            <a:r>
              <a:rPr lang="en-US" altLang="en-US"/>
              <a:t>How to do CPR?</a:t>
            </a:r>
            <a:endParaRPr lang="en-IN" altLang="en-US"/>
          </a:p>
        </p:txBody>
      </p:sp>
      <p:sp>
        <p:nvSpPr>
          <p:cNvPr id="92163" name="Content Placeholder 2">
            <a:extLst>
              <a:ext uri="{FF2B5EF4-FFF2-40B4-BE49-F238E27FC236}">
                <a16:creationId xmlns:a16="http://schemas.microsoft.com/office/drawing/2014/main" id="{FB2B6D7E-CA11-4D52-814B-D8970AD48CDF}"/>
              </a:ext>
            </a:extLst>
          </p:cNvPr>
          <p:cNvSpPr>
            <a:spLocks noGrp="1"/>
          </p:cNvSpPr>
          <p:nvPr>
            <p:ph idx="1"/>
          </p:nvPr>
        </p:nvSpPr>
        <p:spPr/>
        <p:txBody>
          <a:bodyPr/>
          <a:lstStyle/>
          <a:p>
            <a:r>
              <a:rPr lang="en-IN" altLang="en-US"/>
              <a:t>https://www.youtube.com/watch?v=-NodDRTsV88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19516BBF-6A8C-44D5-9671-8DC34FE07F70}"/>
              </a:ext>
            </a:extLst>
          </p:cNvPr>
          <p:cNvSpPr>
            <a:spLocks noGrp="1"/>
          </p:cNvSpPr>
          <p:nvPr>
            <p:ph type="title"/>
          </p:nvPr>
        </p:nvSpPr>
        <p:spPr/>
        <p:txBody>
          <a:bodyPr/>
          <a:lstStyle/>
          <a:p>
            <a:r>
              <a:rPr lang="en-US" altLang="en-US"/>
              <a:t>Burns- first aid</a:t>
            </a:r>
            <a:endParaRPr lang="en-IN" altLang="en-US"/>
          </a:p>
        </p:txBody>
      </p:sp>
      <p:sp>
        <p:nvSpPr>
          <p:cNvPr id="93187" name="Content Placeholder 2">
            <a:extLst>
              <a:ext uri="{FF2B5EF4-FFF2-40B4-BE49-F238E27FC236}">
                <a16:creationId xmlns:a16="http://schemas.microsoft.com/office/drawing/2014/main" id="{F8FEBE68-B044-45C1-8A12-EE801FEBBA09}"/>
              </a:ext>
            </a:extLst>
          </p:cNvPr>
          <p:cNvSpPr>
            <a:spLocks noGrp="1"/>
          </p:cNvSpPr>
          <p:nvPr>
            <p:ph idx="1"/>
          </p:nvPr>
        </p:nvSpPr>
        <p:spPr/>
        <p:txBody>
          <a:bodyPr/>
          <a:lstStyle/>
          <a:p>
            <a:r>
              <a:rPr lang="en-US" altLang="en-US"/>
              <a:t>Major burns</a:t>
            </a:r>
          </a:p>
          <a:p>
            <a:r>
              <a:rPr lang="en-US" altLang="en-US">
                <a:solidFill>
                  <a:srgbClr val="111111"/>
                </a:solidFill>
                <a:latin typeface="Helvetica" panose="020B0604020202020204" pitchFamily="34" charset="0"/>
              </a:rPr>
              <a:t>Are deep</a:t>
            </a:r>
          </a:p>
          <a:p>
            <a:r>
              <a:rPr lang="en-US" altLang="en-US">
                <a:solidFill>
                  <a:srgbClr val="111111"/>
                </a:solidFill>
                <a:latin typeface="Helvetica" panose="020B0604020202020204" pitchFamily="34" charset="0"/>
              </a:rPr>
              <a:t>Cause the skin to be dry and leathery</a:t>
            </a:r>
          </a:p>
          <a:p>
            <a:r>
              <a:rPr lang="en-US" altLang="en-US">
                <a:solidFill>
                  <a:srgbClr val="111111"/>
                </a:solidFill>
                <a:latin typeface="Helvetica" panose="020B0604020202020204" pitchFamily="34" charset="0"/>
              </a:rPr>
              <a:t>May appear charred or have patches of white, brown or black</a:t>
            </a:r>
          </a:p>
          <a:p>
            <a:r>
              <a:rPr lang="en-US" altLang="en-US">
                <a:solidFill>
                  <a:srgbClr val="111111"/>
                </a:solidFill>
                <a:latin typeface="Helvetica" panose="020B0604020202020204" pitchFamily="34" charset="0"/>
              </a:rPr>
              <a:t>Are larger than 3 inches (about 8 centimeters) in diameter or cover the hands, feet, face, groin, buttocks or a major joint</a:t>
            </a:r>
          </a:p>
          <a:p>
            <a:endParaRPr lang="en-I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0175B918-3099-47B0-A5AC-839E6E99C748}"/>
              </a:ext>
            </a:extLst>
          </p:cNvPr>
          <p:cNvSpPr>
            <a:spLocks noGrp="1"/>
          </p:cNvSpPr>
          <p:nvPr>
            <p:ph type="title"/>
          </p:nvPr>
        </p:nvSpPr>
        <p:spPr/>
        <p:txBody>
          <a:bodyPr/>
          <a:lstStyle/>
          <a:p>
            <a:r>
              <a:rPr lang="en-US" altLang="en-US">
                <a:solidFill>
                  <a:srgbClr val="111111"/>
                </a:solidFill>
                <a:latin typeface="Helvetica" panose="020B0604020202020204" pitchFamily="34" charset="0"/>
              </a:rPr>
              <a:t>Minor burns</a:t>
            </a:r>
            <a:br>
              <a:rPr lang="en-US" altLang="en-US">
                <a:solidFill>
                  <a:srgbClr val="111111"/>
                </a:solidFill>
                <a:latin typeface="Helvetica" panose="020B0604020202020204" pitchFamily="34" charset="0"/>
              </a:rPr>
            </a:br>
            <a:endParaRPr lang="en-IN" altLang="en-US"/>
          </a:p>
        </p:txBody>
      </p:sp>
      <p:sp>
        <p:nvSpPr>
          <p:cNvPr id="94211" name="Content Placeholder 2">
            <a:extLst>
              <a:ext uri="{FF2B5EF4-FFF2-40B4-BE49-F238E27FC236}">
                <a16:creationId xmlns:a16="http://schemas.microsoft.com/office/drawing/2014/main" id="{1D064F5A-171C-4722-AFBD-BED8FEB0763F}"/>
              </a:ext>
            </a:extLst>
          </p:cNvPr>
          <p:cNvSpPr>
            <a:spLocks noGrp="1"/>
          </p:cNvSpPr>
          <p:nvPr>
            <p:ph idx="1"/>
          </p:nvPr>
        </p:nvSpPr>
        <p:spPr/>
        <p:txBody>
          <a:bodyPr/>
          <a:lstStyle/>
          <a:p>
            <a:r>
              <a:rPr lang="en-US" altLang="en-US">
                <a:solidFill>
                  <a:srgbClr val="111111"/>
                </a:solidFill>
                <a:latin typeface="Helvetica" panose="020B0604020202020204" pitchFamily="34" charset="0"/>
              </a:rPr>
              <a:t>Superficial redness similar to a sunburn</a:t>
            </a:r>
          </a:p>
          <a:p>
            <a:r>
              <a:rPr lang="en-US" altLang="en-US">
                <a:solidFill>
                  <a:srgbClr val="111111"/>
                </a:solidFill>
                <a:latin typeface="Helvetica" panose="020B0604020202020204" pitchFamily="34" charset="0"/>
              </a:rPr>
              <a:t>Pain</a:t>
            </a:r>
          </a:p>
          <a:p>
            <a:r>
              <a:rPr lang="en-US" altLang="en-US">
                <a:solidFill>
                  <a:srgbClr val="111111"/>
                </a:solidFill>
                <a:latin typeface="Helvetica" panose="020B0604020202020204" pitchFamily="34" charset="0"/>
              </a:rPr>
              <a:t>Blisters</a:t>
            </a:r>
          </a:p>
          <a:p>
            <a:r>
              <a:rPr lang="en-US" altLang="en-US">
                <a:solidFill>
                  <a:srgbClr val="111111"/>
                </a:solidFill>
                <a:latin typeface="Helvetica" panose="020B0604020202020204" pitchFamily="34" charset="0"/>
              </a:rPr>
              <a:t>An area no larger than 3 inches (about 8 centimeters) in diameter</a:t>
            </a:r>
          </a:p>
          <a:p>
            <a:endParaRPr lang="en-I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F56EF333-F682-4352-A28D-689BF91CE790}"/>
              </a:ext>
            </a:extLst>
          </p:cNvPr>
          <p:cNvSpPr>
            <a:spLocks noGrp="1"/>
          </p:cNvSpPr>
          <p:nvPr>
            <p:ph type="title"/>
          </p:nvPr>
        </p:nvSpPr>
        <p:spPr/>
        <p:txBody>
          <a:bodyPr/>
          <a:lstStyle/>
          <a:p>
            <a:r>
              <a:rPr lang="en-US" altLang="en-US"/>
              <a:t>In case of burns</a:t>
            </a:r>
            <a:endParaRPr lang="en-IN" altLang="en-US"/>
          </a:p>
        </p:txBody>
      </p:sp>
      <p:sp>
        <p:nvSpPr>
          <p:cNvPr id="95235" name="Content Placeholder 2">
            <a:extLst>
              <a:ext uri="{FF2B5EF4-FFF2-40B4-BE49-F238E27FC236}">
                <a16:creationId xmlns:a16="http://schemas.microsoft.com/office/drawing/2014/main" id="{A181479F-228D-4477-A7F6-5395F8E3AA24}"/>
              </a:ext>
            </a:extLst>
          </p:cNvPr>
          <p:cNvSpPr>
            <a:spLocks noGrp="1"/>
          </p:cNvSpPr>
          <p:nvPr>
            <p:ph idx="1"/>
          </p:nvPr>
        </p:nvSpPr>
        <p:spPr/>
        <p:txBody>
          <a:bodyPr/>
          <a:lstStyle/>
          <a:p>
            <a:r>
              <a:rPr lang="en-US" altLang="en-US" sz="1800" b="1">
                <a:solidFill>
                  <a:srgbClr val="111111"/>
                </a:solidFill>
                <a:latin typeface="Helvetica" panose="020B0604020202020204" pitchFamily="34" charset="0"/>
              </a:rPr>
              <a:t>Protect the burned person from further harm.</a:t>
            </a:r>
            <a:r>
              <a:rPr lang="en-US" altLang="en-US" sz="1800">
                <a:solidFill>
                  <a:srgbClr val="111111"/>
                </a:solidFill>
                <a:latin typeface="Helvetica" panose="020B0604020202020204" pitchFamily="34" charset="0"/>
              </a:rPr>
              <a:t> If you can do so safely, make sure the person you're helping is not in contact with the source of the burn. For electrical burns, make sure the power source is off before you approach the burned person.</a:t>
            </a:r>
          </a:p>
          <a:p>
            <a:r>
              <a:rPr lang="en-US" altLang="en-US" sz="1800" b="1">
                <a:solidFill>
                  <a:srgbClr val="111111"/>
                </a:solidFill>
                <a:latin typeface="Helvetica" panose="020B0604020202020204" pitchFamily="34" charset="0"/>
              </a:rPr>
              <a:t>Make certain that the person burned is breathing.</a:t>
            </a:r>
            <a:r>
              <a:rPr lang="en-US" altLang="en-US" sz="1800">
                <a:solidFill>
                  <a:srgbClr val="111111"/>
                </a:solidFill>
                <a:latin typeface="Helvetica" panose="020B0604020202020204" pitchFamily="34" charset="0"/>
              </a:rPr>
              <a:t> If needed, begin rescue breathing if you know how.</a:t>
            </a:r>
          </a:p>
          <a:p>
            <a:r>
              <a:rPr lang="en-US" altLang="en-US" sz="1800" b="1">
                <a:solidFill>
                  <a:srgbClr val="111111"/>
                </a:solidFill>
                <a:latin typeface="Helvetica" panose="020B0604020202020204" pitchFamily="34" charset="0"/>
              </a:rPr>
              <a:t>Remove jewelry, belts and other restrictive items,</a:t>
            </a:r>
            <a:r>
              <a:rPr lang="en-US" altLang="en-US" sz="1800">
                <a:solidFill>
                  <a:srgbClr val="111111"/>
                </a:solidFill>
                <a:latin typeface="Helvetica" panose="020B0604020202020204" pitchFamily="34" charset="0"/>
              </a:rPr>
              <a:t> especially from around burned areas and the neck. Burned areas swell rapidly.</a:t>
            </a:r>
          </a:p>
          <a:p>
            <a:r>
              <a:rPr lang="en-US" altLang="en-US" sz="1800" b="1">
                <a:solidFill>
                  <a:srgbClr val="111111"/>
                </a:solidFill>
                <a:latin typeface="Helvetica" panose="020B0604020202020204" pitchFamily="34" charset="0"/>
              </a:rPr>
              <a:t>Cover the area of the burn.</a:t>
            </a:r>
            <a:r>
              <a:rPr lang="en-US" altLang="en-US" sz="1800">
                <a:solidFill>
                  <a:srgbClr val="111111"/>
                </a:solidFill>
                <a:latin typeface="Helvetica" panose="020B0604020202020204" pitchFamily="34" charset="0"/>
              </a:rPr>
              <a:t> Use a cool, moist bandage or a clean cloth.</a:t>
            </a:r>
          </a:p>
          <a:p>
            <a:r>
              <a:rPr lang="en-US" altLang="en-US" sz="1800" b="1">
                <a:solidFill>
                  <a:srgbClr val="111111"/>
                </a:solidFill>
                <a:latin typeface="Helvetica" panose="020B0604020202020204" pitchFamily="34" charset="0"/>
              </a:rPr>
              <a:t>Don't immerse large severe burns in water.</a:t>
            </a:r>
            <a:r>
              <a:rPr lang="en-US" altLang="en-US" sz="1800">
                <a:solidFill>
                  <a:srgbClr val="111111"/>
                </a:solidFill>
                <a:latin typeface="Helvetica" panose="020B0604020202020204" pitchFamily="34" charset="0"/>
              </a:rPr>
              <a:t> Doing so could cause a serious loss of body heat (hypothermia).</a:t>
            </a:r>
          </a:p>
          <a:p>
            <a:r>
              <a:rPr lang="en-US" altLang="en-US" sz="1800" b="1">
                <a:solidFill>
                  <a:srgbClr val="111111"/>
                </a:solidFill>
                <a:latin typeface="Helvetica" panose="020B0604020202020204" pitchFamily="34" charset="0"/>
              </a:rPr>
              <a:t>Elevate the burned area.</a:t>
            </a:r>
            <a:r>
              <a:rPr lang="en-US" altLang="en-US" sz="1800">
                <a:solidFill>
                  <a:srgbClr val="111111"/>
                </a:solidFill>
                <a:latin typeface="Helvetica" panose="020B0604020202020204" pitchFamily="34" charset="0"/>
              </a:rPr>
              <a:t> Raise the wound above heart level, if possible.</a:t>
            </a:r>
          </a:p>
          <a:p>
            <a:r>
              <a:rPr lang="en-US" altLang="en-US" sz="1800" b="1">
                <a:solidFill>
                  <a:srgbClr val="111111"/>
                </a:solidFill>
                <a:latin typeface="Helvetica" panose="020B0604020202020204" pitchFamily="34" charset="0"/>
              </a:rPr>
              <a:t>Watch for signs of shock.</a:t>
            </a:r>
            <a:r>
              <a:rPr lang="en-US" altLang="en-US" sz="1800">
                <a:solidFill>
                  <a:srgbClr val="111111"/>
                </a:solidFill>
                <a:latin typeface="Helvetica" panose="020B0604020202020204" pitchFamily="34" charset="0"/>
              </a:rPr>
              <a:t> Signs and symptoms include fainting, pale complexion or breathing in a notably shallow fashion.</a:t>
            </a:r>
          </a:p>
          <a:p>
            <a:endParaRPr lang="en-IN" altLang="en-U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F4ACA5F3-A400-41A6-8E19-57162AD18C6C}"/>
              </a:ext>
            </a:extLst>
          </p:cNvPr>
          <p:cNvSpPr>
            <a:spLocks noGrp="1"/>
          </p:cNvSpPr>
          <p:nvPr>
            <p:ph type="title"/>
          </p:nvPr>
        </p:nvSpPr>
        <p:spPr/>
        <p:txBody>
          <a:bodyPr/>
          <a:lstStyle/>
          <a:p>
            <a:r>
              <a:rPr lang="en-US" altLang="en-US"/>
              <a:t>Allergy</a:t>
            </a:r>
            <a:endParaRPr lang="en-IN" altLang="en-US"/>
          </a:p>
        </p:txBody>
      </p:sp>
      <p:sp>
        <p:nvSpPr>
          <p:cNvPr id="96259" name="Content Placeholder 2">
            <a:extLst>
              <a:ext uri="{FF2B5EF4-FFF2-40B4-BE49-F238E27FC236}">
                <a16:creationId xmlns:a16="http://schemas.microsoft.com/office/drawing/2014/main" id="{EBC1C441-38B4-4299-B85B-1033B2C3D6A9}"/>
              </a:ext>
            </a:extLst>
          </p:cNvPr>
          <p:cNvSpPr>
            <a:spLocks noGrp="1"/>
          </p:cNvSpPr>
          <p:nvPr>
            <p:ph idx="1"/>
          </p:nvPr>
        </p:nvSpPr>
        <p:spPr/>
        <p:txBody>
          <a:bodyPr/>
          <a:lstStyle/>
          <a:p>
            <a:r>
              <a:rPr lang="en-US" altLang="en-US" b="1">
                <a:latin typeface="Raleway"/>
              </a:rPr>
              <a:t>It</a:t>
            </a:r>
            <a:r>
              <a:rPr lang="en-US" altLang="en-US">
                <a:latin typeface="Raleway"/>
              </a:rPr>
              <a:t> </a:t>
            </a:r>
            <a:r>
              <a:rPr lang="en-US" altLang="en-US">
                <a:solidFill>
                  <a:srgbClr val="000000"/>
                </a:solidFill>
                <a:latin typeface="Raleway"/>
              </a:rPr>
              <a:t>involves an exaggerated response of the immune system, often to common substances such as foods, furry animal and pollen.</a:t>
            </a:r>
          </a:p>
          <a:p>
            <a:r>
              <a:rPr lang="en-US" altLang="en-US">
                <a:solidFill>
                  <a:srgbClr val="000000"/>
                </a:solidFill>
                <a:latin typeface="Raleway"/>
              </a:rPr>
              <a:t>Anaphylaxis- life threatening allergic reaction. </a:t>
            </a:r>
            <a:endParaRPr lang="en-I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1E76CA51-1B0B-46A7-AE53-CCAF387CD5F6}"/>
              </a:ext>
            </a:extLst>
          </p:cNvPr>
          <p:cNvSpPr>
            <a:spLocks noGrp="1"/>
          </p:cNvSpPr>
          <p:nvPr>
            <p:ph type="title"/>
          </p:nvPr>
        </p:nvSpPr>
        <p:spPr/>
        <p:txBody>
          <a:bodyPr/>
          <a:lstStyle/>
          <a:p>
            <a:r>
              <a:rPr lang="en-US" altLang="en-US">
                <a:solidFill>
                  <a:srgbClr val="231F20"/>
                </a:solidFill>
                <a:latin typeface="Proxima Nova"/>
              </a:rPr>
              <a:t>Symptoms of anaphylaxis </a:t>
            </a:r>
            <a:br>
              <a:rPr lang="en-US" altLang="en-US">
                <a:solidFill>
                  <a:srgbClr val="231F20"/>
                </a:solidFill>
                <a:latin typeface="Proxima Nova"/>
              </a:rPr>
            </a:br>
            <a:endParaRPr lang="en-IN" altLang="en-US"/>
          </a:p>
        </p:txBody>
      </p:sp>
      <p:sp>
        <p:nvSpPr>
          <p:cNvPr id="97283" name="Content Placeholder 2">
            <a:extLst>
              <a:ext uri="{FF2B5EF4-FFF2-40B4-BE49-F238E27FC236}">
                <a16:creationId xmlns:a16="http://schemas.microsoft.com/office/drawing/2014/main" id="{1730389C-23E7-481F-8B60-5ADE3CD43470}"/>
              </a:ext>
            </a:extLst>
          </p:cNvPr>
          <p:cNvSpPr>
            <a:spLocks noGrp="1"/>
          </p:cNvSpPr>
          <p:nvPr>
            <p:ph idx="1"/>
          </p:nvPr>
        </p:nvSpPr>
        <p:spPr/>
        <p:txBody>
          <a:bodyPr/>
          <a:lstStyle/>
          <a:p>
            <a:r>
              <a:rPr lang="en-US" altLang="en-US" sz="1800">
                <a:latin typeface="Proxima Nova"/>
              </a:rPr>
              <a:t>skin reactions such as </a:t>
            </a:r>
            <a:r>
              <a:rPr lang="en-US" altLang="en-US" sz="1800">
                <a:latin typeface="Proxima Nova"/>
                <a:hlinkClick r:id="rId2"/>
              </a:rPr>
              <a:t>hives</a:t>
            </a:r>
            <a:r>
              <a:rPr lang="en-US" altLang="en-US" sz="1800">
                <a:latin typeface="Proxima Nova"/>
              </a:rPr>
              <a:t>, </a:t>
            </a:r>
            <a:r>
              <a:rPr lang="en-US" altLang="en-US" sz="1800">
                <a:latin typeface="Proxima Nova"/>
                <a:hlinkClick r:id="rId3"/>
              </a:rPr>
              <a:t>flushed skin</a:t>
            </a:r>
            <a:r>
              <a:rPr lang="en-US" altLang="en-US" sz="1800">
                <a:latin typeface="Proxima Nova"/>
              </a:rPr>
              <a:t>, or </a:t>
            </a:r>
            <a:r>
              <a:rPr lang="en-US" altLang="en-US" sz="1800">
                <a:latin typeface="Proxima Nova"/>
                <a:hlinkClick r:id="rId4"/>
              </a:rPr>
              <a:t>paleness</a:t>
            </a:r>
            <a:endParaRPr lang="en-US" altLang="en-US" sz="1800">
              <a:latin typeface="Proxima Nova"/>
            </a:endParaRPr>
          </a:p>
          <a:p>
            <a:r>
              <a:rPr lang="en-US" altLang="en-US" sz="1800">
                <a:latin typeface="Proxima Nova"/>
              </a:rPr>
              <a:t>suddenly feeling too warm</a:t>
            </a:r>
          </a:p>
          <a:p>
            <a:r>
              <a:rPr lang="en-US" altLang="en-US" sz="1800">
                <a:latin typeface="Proxima Nova"/>
              </a:rPr>
              <a:t>feeling like you have a </a:t>
            </a:r>
            <a:r>
              <a:rPr lang="en-US" altLang="en-US" sz="1800">
                <a:latin typeface="Proxima Nova"/>
                <a:hlinkClick r:id="rId5"/>
              </a:rPr>
              <a:t>lump in your throat</a:t>
            </a:r>
            <a:r>
              <a:rPr lang="en-US" altLang="en-US" sz="1800">
                <a:latin typeface="Proxima Nova"/>
              </a:rPr>
              <a:t> or </a:t>
            </a:r>
            <a:r>
              <a:rPr lang="en-US" altLang="en-US" sz="1800">
                <a:latin typeface="Proxima Nova"/>
                <a:hlinkClick r:id="rId6"/>
              </a:rPr>
              <a:t>difficulty swallowing</a:t>
            </a:r>
            <a:endParaRPr lang="en-US" altLang="en-US" sz="1800">
              <a:latin typeface="Proxima Nova"/>
            </a:endParaRPr>
          </a:p>
          <a:p>
            <a:r>
              <a:rPr lang="en-US" altLang="en-US" sz="1800">
                <a:latin typeface="Proxima Nova"/>
                <a:hlinkClick r:id="rId7"/>
              </a:rPr>
              <a:t>nausea</a:t>
            </a:r>
            <a:r>
              <a:rPr lang="en-US" altLang="en-US" sz="1800">
                <a:latin typeface="Proxima Nova"/>
              </a:rPr>
              <a:t>, </a:t>
            </a:r>
            <a:r>
              <a:rPr lang="en-US" altLang="en-US" sz="1800">
                <a:latin typeface="Proxima Nova"/>
                <a:hlinkClick r:id="rId8"/>
              </a:rPr>
              <a:t>vomiting</a:t>
            </a:r>
            <a:r>
              <a:rPr lang="en-US" altLang="en-US" sz="1800">
                <a:latin typeface="Proxima Nova"/>
              </a:rPr>
              <a:t>, or </a:t>
            </a:r>
            <a:r>
              <a:rPr lang="en-US" altLang="en-US" sz="1800">
                <a:latin typeface="Proxima Nova"/>
                <a:hlinkClick r:id="rId9"/>
              </a:rPr>
              <a:t>diarrhea</a:t>
            </a:r>
            <a:endParaRPr lang="en-US" altLang="en-US" sz="1800">
              <a:latin typeface="Proxima Nova"/>
            </a:endParaRPr>
          </a:p>
          <a:p>
            <a:r>
              <a:rPr lang="en-US" altLang="en-US" sz="1800">
                <a:latin typeface="Proxima Nova"/>
                <a:hlinkClick r:id="rId10"/>
              </a:rPr>
              <a:t>abdominal pain</a:t>
            </a:r>
            <a:endParaRPr lang="en-US" altLang="en-US" sz="1800">
              <a:latin typeface="Proxima Nova"/>
            </a:endParaRPr>
          </a:p>
          <a:p>
            <a:r>
              <a:rPr lang="en-US" altLang="en-US" sz="1800">
                <a:latin typeface="Proxima Nova"/>
              </a:rPr>
              <a:t>a </a:t>
            </a:r>
            <a:r>
              <a:rPr lang="en-US" altLang="en-US" sz="1800">
                <a:latin typeface="Proxima Nova"/>
                <a:hlinkClick r:id="rId11"/>
              </a:rPr>
              <a:t>weak</a:t>
            </a:r>
            <a:r>
              <a:rPr lang="en-US" altLang="en-US" sz="1800">
                <a:latin typeface="Proxima Nova"/>
              </a:rPr>
              <a:t> and rapid pulse</a:t>
            </a:r>
          </a:p>
          <a:p>
            <a:r>
              <a:rPr lang="en-US" altLang="en-US" sz="1800">
                <a:latin typeface="Proxima Nova"/>
              </a:rPr>
              <a:t>runny nose and </a:t>
            </a:r>
            <a:r>
              <a:rPr lang="en-US" altLang="en-US" sz="1800">
                <a:latin typeface="Proxima Nova"/>
                <a:hlinkClick r:id="rId12"/>
              </a:rPr>
              <a:t>sneezing</a:t>
            </a:r>
            <a:endParaRPr lang="en-US" altLang="en-US" sz="1800">
              <a:latin typeface="Proxima Nova"/>
            </a:endParaRPr>
          </a:p>
          <a:p>
            <a:r>
              <a:rPr lang="en-US" altLang="en-US" sz="1800">
                <a:latin typeface="Proxima Nova"/>
                <a:hlinkClick r:id="rId13"/>
              </a:rPr>
              <a:t>swollen tongue</a:t>
            </a:r>
            <a:r>
              <a:rPr lang="en-US" altLang="en-US" sz="1800">
                <a:latin typeface="Proxima Nova"/>
              </a:rPr>
              <a:t> or </a:t>
            </a:r>
            <a:r>
              <a:rPr lang="en-US" altLang="en-US" sz="1800">
                <a:latin typeface="Proxima Nova"/>
                <a:hlinkClick r:id="rId14"/>
              </a:rPr>
              <a:t>lips</a:t>
            </a:r>
            <a:endParaRPr lang="en-US" altLang="en-US" sz="1800">
              <a:latin typeface="Proxima Nova"/>
            </a:endParaRPr>
          </a:p>
          <a:p>
            <a:r>
              <a:rPr lang="en-US" altLang="en-US" sz="1800">
                <a:latin typeface="Proxima Nova"/>
                <a:hlinkClick r:id="rId15"/>
              </a:rPr>
              <a:t>wheezing</a:t>
            </a:r>
            <a:r>
              <a:rPr lang="en-US" altLang="en-US" sz="1800">
                <a:latin typeface="Proxima Nova"/>
              </a:rPr>
              <a:t> or </a:t>
            </a:r>
            <a:r>
              <a:rPr lang="en-US" altLang="en-US" sz="1800">
                <a:latin typeface="Proxima Nova"/>
                <a:hlinkClick r:id="rId16"/>
              </a:rPr>
              <a:t>difficulty breathing</a:t>
            </a:r>
            <a:endParaRPr lang="en-US" altLang="en-US" sz="1800">
              <a:latin typeface="Proxima Nova"/>
            </a:endParaRPr>
          </a:p>
          <a:p>
            <a:r>
              <a:rPr lang="en-US" altLang="en-US" sz="1800">
                <a:latin typeface="Proxima Nova"/>
              </a:rPr>
              <a:t>a sense that something is wrong with your body</a:t>
            </a:r>
          </a:p>
          <a:p>
            <a:r>
              <a:rPr lang="en-US" altLang="en-US" sz="1800">
                <a:latin typeface="Proxima Nova"/>
              </a:rPr>
              <a:t>tingling hands, feet, mouth, or scalp</a:t>
            </a:r>
          </a:p>
          <a:p>
            <a:endParaRPr lang="en-IN" altLang="en-US"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a:extLst>
              <a:ext uri="{FF2B5EF4-FFF2-40B4-BE49-F238E27FC236}">
                <a16:creationId xmlns:a16="http://schemas.microsoft.com/office/drawing/2014/main" id="{7126270B-4622-4F2C-A87B-C143375A10F7}"/>
              </a:ext>
            </a:extLst>
          </p:cNvPr>
          <p:cNvSpPr>
            <a:spLocks noGrp="1"/>
          </p:cNvSpPr>
          <p:nvPr>
            <p:ph type="title"/>
          </p:nvPr>
        </p:nvSpPr>
        <p:spPr/>
        <p:txBody>
          <a:bodyPr/>
          <a:lstStyle/>
          <a:p>
            <a:r>
              <a:rPr lang="en-US" altLang="en-US"/>
              <a:t>First Aid</a:t>
            </a:r>
            <a:endParaRPr lang="en-IN" altLang="en-US"/>
          </a:p>
        </p:txBody>
      </p:sp>
      <p:sp>
        <p:nvSpPr>
          <p:cNvPr id="98307" name="Content Placeholder 2">
            <a:extLst>
              <a:ext uri="{FF2B5EF4-FFF2-40B4-BE49-F238E27FC236}">
                <a16:creationId xmlns:a16="http://schemas.microsoft.com/office/drawing/2014/main" id="{98C32A55-F50A-44A1-A244-45E223037051}"/>
              </a:ext>
            </a:extLst>
          </p:cNvPr>
          <p:cNvSpPr>
            <a:spLocks noGrp="1"/>
          </p:cNvSpPr>
          <p:nvPr>
            <p:ph idx="1"/>
          </p:nvPr>
        </p:nvSpPr>
        <p:spPr/>
        <p:txBody>
          <a:bodyPr/>
          <a:lstStyle/>
          <a:p>
            <a:pPr>
              <a:buFont typeface="Calibri" panose="020F0502020204030204" pitchFamily="34" charset="0"/>
              <a:buAutoNum type="arabicPeriod"/>
            </a:pPr>
            <a:r>
              <a:rPr lang="en-US" altLang="en-US" sz="2000">
                <a:solidFill>
                  <a:srgbClr val="231F20"/>
                </a:solidFill>
                <a:latin typeface="Proxima Nova"/>
              </a:rPr>
              <a:t>Call hospital </a:t>
            </a:r>
          </a:p>
          <a:p>
            <a:pPr>
              <a:buFont typeface="Calibri" panose="020F0502020204030204" pitchFamily="34" charset="0"/>
              <a:buAutoNum type="arabicPeriod"/>
            </a:pPr>
            <a:r>
              <a:rPr lang="en-US" altLang="en-US" sz="2000">
                <a:solidFill>
                  <a:srgbClr val="231F20"/>
                </a:solidFill>
                <a:latin typeface="Proxima Nova"/>
              </a:rPr>
              <a:t>See if they have an </a:t>
            </a:r>
            <a:r>
              <a:rPr lang="en-US" altLang="en-US" sz="2000">
                <a:solidFill>
                  <a:srgbClr val="01ADB9"/>
                </a:solidFill>
                <a:latin typeface="Proxima Nova"/>
              </a:rPr>
              <a:t>epinephrine</a:t>
            </a:r>
            <a:r>
              <a:rPr lang="en-US" altLang="en-US" sz="2000">
                <a:solidFill>
                  <a:srgbClr val="231F20"/>
                </a:solidFill>
                <a:latin typeface="Proxima Nova"/>
              </a:rPr>
              <a:t> (adrenaline) auto-injector (EpiPen) and help them, if needed.</a:t>
            </a:r>
          </a:p>
          <a:p>
            <a:pPr>
              <a:buFont typeface="Calibri" panose="020F0502020204030204" pitchFamily="34" charset="0"/>
              <a:buAutoNum type="arabicPeriod"/>
            </a:pPr>
            <a:r>
              <a:rPr lang="en-US" altLang="en-US" sz="2000">
                <a:solidFill>
                  <a:srgbClr val="231F20"/>
                </a:solidFill>
                <a:latin typeface="Proxima Nova"/>
              </a:rPr>
              <a:t>Try to keep the person calm.</a:t>
            </a:r>
          </a:p>
          <a:p>
            <a:pPr>
              <a:buFont typeface="Calibri" panose="020F0502020204030204" pitchFamily="34" charset="0"/>
              <a:buAutoNum type="arabicPeriod"/>
            </a:pPr>
            <a:r>
              <a:rPr lang="en-US" altLang="en-US" sz="2000">
                <a:solidFill>
                  <a:srgbClr val="231F20"/>
                </a:solidFill>
                <a:latin typeface="Proxima Nova"/>
              </a:rPr>
              <a:t>Help the person lie on their back.</a:t>
            </a:r>
          </a:p>
          <a:p>
            <a:pPr>
              <a:buFont typeface="Calibri" panose="020F0502020204030204" pitchFamily="34" charset="0"/>
              <a:buAutoNum type="arabicPeriod"/>
            </a:pPr>
            <a:r>
              <a:rPr lang="en-US" altLang="en-US" sz="2000">
                <a:solidFill>
                  <a:srgbClr val="231F20"/>
                </a:solidFill>
                <a:latin typeface="Proxima Nova"/>
              </a:rPr>
              <a:t>Raise their feet about 12 inches and cover them with a blanket.</a:t>
            </a:r>
          </a:p>
          <a:p>
            <a:pPr>
              <a:buFont typeface="Calibri" panose="020F0502020204030204" pitchFamily="34" charset="0"/>
              <a:buAutoNum type="arabicPeriod"/>
            </a:pPr>
            <a:r>
              <a:rPr lang="en-US" altLang="en-US" sz="2000">
                <a:solidFill>
                  <a:srgbClr val="231F20"/>
                </a:solidFill>
                <a:latin typeface="Proxima Nova"/>
              </a:rPr>
              <a:t>Turn them on their side if they’re </a:t>
            </a:r>
            <a:r>
              <a:rPr lang="en-US" altLang="en-US" sz="2000">
                <a:solidFill>
                  <a:srgbClr val="01ADB9"/>
                </a:solidFill>
                <a:latin typeface="Proxima Nova"/>
              </a:rPr>
              <a:t>vomiting</a:t>
            </a:r>
            <a:r>
              <a:rPr lang="en-US" altLang="en-US" sz="2000">
                <a:solidFill>
                  <a:srgbClr val="231F20"/>
                </a:solidFill>
                <a:latin typeface="Proxima Nova"/>
              </a:rPr>
              <a:t> or bleeding.</a:t>
            </a:r>
          </a:p>
          <a:p>
            <a:pPr>
              <a:buFont typeface="Calibri" panose="020F0502020204030204" pitchFamily="34" charset="0"/>
              <a:buAutoNum type="arabicPeriod"/>
            </a:pPr>
            <a:r>
              <a:rPr lang="en-US" altLang="en-US" sz="2000">
                <a:solidFill>
                  <a:srgbClr val="231F20"/>
                </a:solidFill>
                <a:latin typeface="Proxima Nova"/>
              </a:rPr>
              <a:t>Make sure their clothing is loose so they can breathe.</a:t>
            </a:r>
          </a:p>
          <a:p>
            <a:endParaRPr lang="en-IN" altLang="en-U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a:extLst>
              <a:ext uri="{FF2B5EF4-FFF2-40B4-BE49-F238E27FC236}">
                <a16:creationId xmlns:a16="http://schemas.microsoft.com/office/drawing/2014/main" id="{69595914-0887-41F0-9E5E-76A0A14481A5}"/>
              </a:ext>
            </a:extLst>
          </p:cNvPr>
          <p:cNvSpPr>
            <a:spLocks noGrp="1"/>
          </p:cNvSpPr>
          <p:nvPr>
            <p:ph type="title"/>
          </p:nvPr>
        </p:nvSpPr>
        <p:spPr/>
        <p:txBody>
          <a:bodyPr/>
          <a:lstStyle/>
          <a:p>
            <a:r>
              <a:rPr lang="en-US" altLang="en-US"/>
              <a:t>Always remember</a:t>
            </a:r>
            <a:endParaRPr lang="en-IN" altLang="en-US"/>
          </a:p>
        </p:txBody>
      </p:sp>
      <p:pic>
        <p:nvPicPr>
          <p:cNvPr id="99331" name="Content Placeholder 4">
            <a:extLst>
              <a:ext uri="{FF2B5EF4-FFF2-40B4-BE49-F238E27FC236}">
                <a16:creationId xmlns:a16="http://schemas.microsoft.com/office/drawing/2014/main" id="{D9853DE1-6987-4B3D-AD7F-C69814DF9CA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1925" y="1600201"/>
            <a:ext cx="6788150"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B58B95B6-FEA3-4EB4-9B4D-8D97A6FB1D34}"/>
              </a:ext>
            </a:extLst>
          </p:cNvPr>
          <p:cNvSpPr>
            <a:spLocks noGrp="1"/>
          </p:cNvSpPr>
          <p:nvPr>
            <p:ph type="title"/>
          </p:nvPr>
        </p:nvSpPr>
        <p:spPr/>
        <p:txBody>
          <a:bodyPr/>
          <a:lstStyle/>
          <a:p>
            <a:r>
              <a:rPr lang="en-US" altLang="en-US"/>
              <a:t>Aims of first aid</a:t>
            </a:r>
            <a:endParaRPr lang="en-IN" altLang="en-US"/>
          </a:p>
        </p:txBody>
      </p:sp>
      <p:sp>
        <p:nvSpPr>
          <p:cNvPr id="73731" name="Content Placeholder 2">
            <a:extLst>
              <a:ext uri="{FF2B5EF4-FFF2-40B4-BE49-F238E27FC236}">
                <a16:creationId xmlns:a16="http://schemas.microsoft.com/office/drawing/2014/main" id="{98A2C14C-2563-4F9D-9246-7AB331DC7F87}"/>
              </a:ext>
            </a:extLst>
          </p:cNvPr>
          <p:cNvSpPr>
            <a:spLocks noGrp="1"/>
          </p:cNvSpPr>
          <p:nvPr>
            <p:ph idx="1"/>
          </p:nvPr>
        </p:nvSpPr>
        <p:spPr/>
        <p:txBody>
          <a:bodyPr/>
          <a:lstStyle/>
          <a:p>
            <a:pPr marL="0" indent="0">
              <a:buNone/>
            </a:pPr>
            <a:r>
              <a:rPr lang="en-US" altLang="en-US">
                <a:solidFill>
                  <a:srgbClr val="000000"/>
                </a:solidFill>
                <a:latin typeface="Arial" panose="020B0604020202020204" pitchFamily="34" charset="0"/>
              </a:rPr>
              <a:t> 1. To save life.</a:t>
            </a:r>
            <a:br>
              <a:rPr lang="en-US" altLang="en-US"/>
            </a:br>
            <a:r>
              <a:rPr lang="en-US" altLang="en-US">
                <a:solidFill>
                  <a:srgbClr val="000000"/>
                </a:solidFill>
                <a:latin typeface="Arial" panose="020B0604020202020204" pitchFamily="34" charset="0"/>
              </a:rPr>
              <a:t> 2. To protect the casualty from getting more harm.</a:t>
            </a:r>
            <a:br>
              <a:rPr lang="en-US" altLang="en-US"/>
            </a:br>
            <a:r>
              <a:rPr lang="en-US" altLang="en-US">
                <a:solidFill>
                  <a:srgbClr val="000000"/>
                </a:solidFill>
                <a:latin typeface="Arial" panose="020B0604020202020204" pitchFamily="34" charset="0"/>
              </a:rPr>
              <a:t> 3. To reduce pain and priorities of Casualty Treatment.</a:t>
            </a:r>
            <a:endParaRPr lang="en-I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5C12051D-DA6E-4B6F-B5A8-6B3D92028485}"/>
              </a:ext>
            </a:extLst>
          </p:cNvPr>
          <p:cNvSpPr>
            <a:spLocks noGrp="1"/>
          </p:cNvSpPr>
          <p:nvPr>
            <p:ph type="title"/>
          </p:nvPr>
        </p:nvSpPr>
        <p:spPr/>
        <p:txBody>
          <a:bodyPr/>
          <a:lstStyle/>
          <a:p>
            <a:r>
              <a:rPr lang="en-US" altLang="en-US"/>
              <a:t>First aid basics</a:t>
            </a:r>
            <a:endParaRPr lang="en-IN" altLang="en-US"/>
          </a:p>
        </p:txBody>
      </p:sp>
      <p:sp>
        <p:nvSpPr>
          <p:cNvPr id="74755" name="Content Placeholder 2">
            <a:extLst>
              <a:ext uri="{FF2B5EF4-FFF2-40B4-BE49-F238E27FC236}">
                <a16:creationId xmlns:a16="http://schemas.microsoft.com/office/drawing/2014/main" id="{92BC4907-FCE8-41A3-8596-BCEC30FF21BB}"/>
              </a:ext>
            </a:extLst>
          </p:cNvPr>
          <p:cNvSpPr>
            <a:spLocks noGrp="1"/>
          </p:cNvSpPr>
          <p:nvPr>
            <p:ph idx="1"/>
          </p:nvPr>
        </p:nvSpPr>
        <p:spPr>
          <a:xfrm>
            <a:off x="1981200" y="1219201"/>
            <a:ext cx="8229600" cy="4906963"/>
          </a:xfrm>
        </p:spPr>
        <p:txBody>
          <a:bodyPr/>
          <a:lstStyle/>
          <a:p>
            <a:r>
              <a:rPr lang="en-US" altLang="en-US">
                <a:solidFill>
                  <a:srgbClr val="5E5E5E"/>
                </a:solidFill>
                <a:latin typeface="proxima-nova"/>
              </a:rPr>
              <a:t>The first step in any emergency is the recognition of the problem and providing help.</a:t>
            </a:r>
          </a:p>
          <a:p>
            <a:r>
              <a:rPr lang="en-US" altLang="en-US">
                <a:solidFill>
                  <a:srgbClr val="5E5E5E"/>
                </a:solidFill>
                <a:latin typeface="proxima-nova"/>
              </a:rPr>
              <a:t>The next step in providing help is to determine the responsiveness of the injured or ill person. </a:t>
            </a:r>
          </a:p>
          <a:p>
            <a:r>
              <a:rPr lang="en-US" altLang="en-US">
                <a:solidFill>
                  <a:srgbClr val="5E5E5E"/>
                </a:solidFill>
                <a:latin typeface="proxima-nova"/>
              </a:rPr>
              <a:t>Assessing the safety of the surroundings is critical when approaching any scene. </a:t>
            </a:r>
          </a:p>
          <a:p>
            <a:r>
              <a:rPr lang="en-US" altLang="en-US">
                <a:solidFill>
                  <a:srgbClr val="5E5E5E"/>
                </a:solidFill>
                <a:latin typeface="proxima-nova"/>
              </a:rPr>
              <a:t>Handwashing is essential in the prevention of disease and illness. Wash your hands after each episode of care and after taking off gloves.</a:t>
            </a:r>
            <a:endParaRPr lang="en-I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DBC0D037-DAFD-4A2D-A50E-FC95DF3B4539}"/>
              </a:ext>
            </a:extLst>
          </p:cNvPr>
          <p:cNvSpPr>
            <a:spLocks noGrp="1"/>
          </p:cNvSpPr>
          <p:nvPr>
            <p:ph type="title"/>
          </p:nvPr>
        </p:nvSpPr>
        <p:spPr/>
        <p:txBody>
          <a:bodyPr/>
          <a:lstStyle/>
          <a:p>
            <a:r>
              <a:rPr lang="en-US" altLang="en-US" i="1">
                <a:latin typeface="utopia-std-caption"/>
              </a:rPr>
              <a:t>Proper handwashing technique</a:t>
            </a:r>
            <a:endParaRPr lang="en-IN" altLang="en-US"/>
          </a:p>
        </p:txBody>
      </p:sp>
      <p:sp>
        <p:nvSpPr>
          <p:cNvPr id="3" name="Content Placeholder 2">
            <a:extLst>
              <a:ext uri="{FF2B5EF4-FFF2-40B4-BE49-F238E27FC236}">
                <a16:creationId xmlns:a16="http://schemas.microsoft.com/office/drawing/2014/main" id="{DF792210-2B8D-4203-AD2E-B5FD90290E3A}"/>
              </a:ext>
            </a:extLst>
          </p:cNvPr>
          <p:cNvSpPr>
            <a:spLocks noGrp="1"/>
          </p:cNvSpPr>
          <p:nvPr>
            <p:ph idx="1"/>
          </p:nvPr>
        </p:nvSpPr>
        <p:spPr/>
        <p:txBody>
          <a:bodyPr/>
          <a:lstStyle/>
          <a:p>
            <a:pPr marL="0" indent="0">
              <a:buNone/>
              <a:defRPr/>
            </a:pPr>
            <a:endParaRPr lang="en-US" i="1" dirty="0">
              <a:solidFill>
                <a:srgbClr val="00B3E8"/>
              </a:solidFill>
              <a:latin typeface="utopia-std-caption"/>
            </a:endParaRPr>
          </a:p>
          <a:p>
            <a:pPr>
              <a:defRPr/>
            </a:pPr>
            <a:r>
              <a:rPr lang="en-US" dirty="0">
                <a:solidFill>
                  <a:srgbClr val="5E5E5E"/>
                </a:solidFill>
                <a:latin typeface="proxima-nova"/>
              </a:rPr>
              <a:t>Completely wet your hands and generously apply soap.</a:t>
            </a:r>
          </a:p>
          <a:p>
            <a:pPr>
              <a:defRPr/>
            </a:pPr>
            <a:r>
              <a:rPr lang="en-US" dirty="0">
                <a:solidFill>
                  <a:srgbClr val="5E5E5E"/>
                </a:solidFill>
                <a:latin typeface="proxima-nova"/>
              </a:rPr>
              <a:t>Rub vigorously for at least 20 seconds </a:t>
            </a:r>
          </a:p>
          <a:p>
            <a:pPr>
              <a:defRPr/>
            </a:pPr>
            <a:r>
              <a:rPr lang="en-US" dirty="0">
                <a:solidFill>
                  <a:srgbClr val="5E5E5E"/>
                </a:solidFill>
                <a:latin typeface="proxima-nova"/>
              </a:rPr>
              <a:t>Rinse your hands with plenty of running water.</a:t>
            </a:r>
          </a:p>
          <a:p>
            <a:pPr>
              <a:defRPr/>
            </a:pPr>
            <a:r>
              <a:rPr lang="en-US" dirty="0">
                <a:solidFill>
                  <a:srgbClr val="5E5E5E"/>
                </a:solidFill>
                <a:latin typeface="proxima-nova"/>
              </a:rPr>
              <a:t>Dry your hands with a towel or air dryer.</a:t>
            </a:r>
          </a:p>
          <a:p>
            <a:pPr>
              <a:defRPr/>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63A3AF97-41FC-4BD6-A5EA-8A55C4CB31CD}"/>
              </a:ext>
            </a:extLst>
          </p:cNvPr>
          <p:cNvSpPr>
            <a:spLocks noGrp="1"/>
          </p:cNvSpPr>
          <p:nvPr>
            <p:ph type="title"/>
          </p:nvPr>
        </p:nvSpPr>
        <p:spPr/>
        <p:txBody>
          <a:bodyPr/>
          <a:lstStyle/>
          <a:p>
            <a:r>
              <a:rPr lang="en-US" altLang="en-US"/>
              <a:t>First aid kit</a:t>
            </a:r>
            <a:endParaRPr lang="en-IN" altLang="en-US"/>
          </a:p>
        </p:txBody>
      </p:sp>
      <p:sp>
        <p:nvSpPr>
          <p:cNvPr id="76803" name="Content Placeholder 2">
            <a:extLst>
              <a:ext uri="{FF2B5EF4-FFF2-40B4-BE49-F238E27FC236}">
                <a16:creationId xmlns:a16="http://schemas.microsoft.com/office/drawing/2014/main" id="{550AAA52-4141-4CA8-8D50-631B27BC7061}"/>
              </a:ext>
            </a:extLst>
          </p:cNvPr>
          <p:cNvSpPr>
            <a:spLocks noGrp="1"/>
          </p:cNvSpPr>
          <p:nvPr>
            <p:ph idx="1"/>
          </p:nvPr>
        </p:nvSpPr>
        <p:spPr>
          <a:xfrm>
            <a:off x="1981200" y="1600200"/>
            <a:ext cx="8229600" cy="4800600"/>
          </a:xfrm>
        </p:spPr>
        <p:txBody>
          <a:bodyPr/>
          <a:lstStyle/>
          <a:p>
            <a:r>
              <a:rPr lang="en-IN" altLang="en-US">
                <a:solidFill>
                  <a:srgbClr val="5E5E5E"/>
                </a:solidFill>
                <a:latin typeface="proxima-nova"/>
              </a:rPr>
              <a:t>Bandages, roller bandages, and tape</a:t>
            </a:r>
          </a:p>
          <a:p>
            <a:r>
              <a:rPr lang="en-IN" altLang="en-US">
                <a:solidFill>
                  <a:srgbClr val="5E5E5E"/>
                </a:solidFill>
                <a:latin typeface="proxima-nova"/>
              </a:rPr>
              <a:t>Sterile gauze</a:t>
            </a:r>
          </a:p>
          <a:p>
            <a:r>
              <a:rPr lang="en-IN" altLang="en-US">
                <a:solidFill>
                  <a:srgbClr val="5E5E5E"/>
                </a:solidFill>
                <a:latin typeface="proxima-nova"/>
              </a:rPr>
              <a:t>Antiseptic wipes and swabs</a:t>
            </a:r>
          </a:p>
          <a:p>
            <a:r>
              <a:rPr lang="en-IN" altLang="en-US">
                <a:solidFill>
                  <a:srgbClr val="5E5E5E"/>
                </a:solidFill>
                <a:latin typeface="proxima-nova"/>
              </a:rPr>
              <a:t>Antibiotic cream</a:t>
            </a:r>
          </a:p>
          <a:p>
            <a:r>
              <a:rPr lang="en-IN" altLang="en-US">
                <a:solidFill>
                  <a:srgbClr val="5E5E5E"/>
                </a:solidFill>
                <a:latin typeface="proxima-nova"/>
              </a:rPr>
              <a:t>Burn ointment</a:t>
            </a:r>
          </a:p>
          <a:p>
            <a:r>
              <a:rPr lang="en-IN" altLang="en-US">
                <a:solidFill>
                  <a:srgbClr val="5E5E5E"/>
                </a:solidFill>
                <a:latin typeface="proxima-nova"/>
              </a:rPr>
              <a:t>Mask for breathing (rescue breathing/CPR)</a:t>
            </a:r>
          </a:p>
          <a:p>
            <a:r>
              <a:rPr lang="en-IN" altLang="en-US">
                <a:solidFill>
                  <a:srgbClr val="5E5E5E"/>
                </a:solidFill>
                <a:latin typeface="proxima-nova"/>
              </a:rPr>
              <a:t>First aid reference guide that includes local phone numbers</a:t>
            </a:r>
          </a:p>
          <a:p>
            <a:endParaRPr lang="en-I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357861EF-17BF-48EA-B004-D4565F8FAB44}"/>
              </a:ext>
            </a:extLst>
          </p:cNvPr>
          <p:cNvSpPr>
            <a:spLocks noGrp="1"/>
          </p:cNvSpPr>
          <p:nvPr>
            <p:ph type="title"/>
          </p:nvPr>
        </p:nvSpPr>
        <p:spPr/>
        <p:txBody>
          <a:bodyPr/>
          <a:lstStyle/>
          <a:p>
            <a:r>
              <a:rPr lang="en-US" altLang="en-US"/>
              <a:t>First aid during accident</a:t>
            </a:r>
            <a:endParaRPr lang="en-IN" altLang="en-US"/>
          </a:p>
        </p:txBody>
      </p:sp>
      <p:sp>
        <p:nvSpPr>
          <p:cNvPr id="77827" name="Content Placeholder 2">
            <a:extLst>
              <a:ext uri="{FF2B5EF4-FFF2-40B4-BE49-F238E27FC236}">
                <a16:creationId xmlns:a16="http://schemas.microsoft.com/office/drawing/2014/main" id="{A7AE4465-C526-42FA-81C4-D704100A9C14}"/>
              </a:ext>
            </a:extLst>
          </p:cNvPr>
          <p:cNvSpPr>
            <a:spLocks noGrp="1"/>
          </p:cNvSpPr>
          <p:nvPr>
            <p:ph idx="1"/>
          </p:nvPr>
        </p:nvSpPr>
        <p:spPr/>
        <p:txBody>
          <a:bodyPr/>
          <a:lstStyle/>
          <a:p>
            <a:pPr marL="0" indent="0">
              <a:buNone/>
            </a:pPr>
            <a:r>
              <a:rPr lang="en-US" altLang="en-US" sz="1800"/>
              <a:t>Immediate requirement</a:t>
            </a:r>
          </a:p>
          <a:p>
            <a:pPr marL="0" indent="0">
              <a:buNone/>
            </a:pPr>
            <a:r>
              <a:rPr lang="en-US" altLang="en-US" sz="1800" b="1">
                <a:latin typeface="Arial" panose="020B0604020202020204" pitchFamily="34" charset="0"/>
              </a:rPr>
              <a:t>Critical four minutes :</a:t>
            </a:r>
            <a:r>
              <a:rPr lang="en-US" altLang="en-US" sz="1800">
                <a:solidFill>
                  <a:srgbClr val="000000"/>
                </a:solidFill>
                <a:latin typeface="Arial" panose="020B0604020202020204" pitchFamily="34" charset="0"/>
              </a:rPr>
              <a:t> One of the  most common causes of a road accident death  is due to  loss of oxygen supply. This is  mostly caused by a block airway. Normally it takes less than four minutes for a blocked airway to cause death.</a:t>
            </a:r>
            <a:br>
              <a:rPr lang="en-US" altLang="en-US" sz="1800"/>
            </a:br>
            <a:br>
              <a:rPr lang="en-US" altLang="en-US" sz="1800"/>
            </a:br>
            <a:r>
              <a:rPr lang="en-US" altLang="en-US" sz="1800" b="1">
                <a:solidFill>
                  <a:srgbClr val="000000"/>
                </a:solidFill>
                <a:latin typeface="Arial" panose="020B0604020202020204" pitchFamily="34" charset="0"/>
              </a:rPr>
              <a:t>The 'golden hour' </a:t>
            </a:r>
            <a:r>
              <a:rPr lang="en-US" altLang="en-US" sz="1800">
                <a:solidFill>
                  <a:srgbClr val="000000"/>
                </a:solidFill>
                <a:latin typeface="Arial" panose="020B0604020202020204" pitchFamily="34" charset="0"/>
              </a:rPr>
              <a:t>: The first hour after the Trauma is called the 'golden hour'. If  proper first aid  is given, road accident victims has a greater chance of survival and a reduction in the severity of their injuries.</a:t>
            </a:r>
          </a:p>
          <a:p>
            <a:pPr marL="0" indent="0">
              <a:buNone/>
            </a:pPr>
            <a:endParaRPr lang="en-IN" altLang="en-US"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1D4DFD-5139-4F05-B3B0-7DD5822DA2AE}"/>
              </a:ext>
            </a:extLst>
          </p:cNvPr>
          <p:cNvSpPr>
            <a:spLocks noGrp="1"/>
          </p:cNvSpPr>
          <p:nvPr>
            <p:ph idx="1"/>
          </p:nvPr>
        </p:nvSpPr>
        <p:spPr>
          <a:xfrm>
            <a:off x="1981200" y="152401"/>
            <a:ext cx="8229600" cy="5973763"/>
          </a:xfrm>
        </p:spPr>
        <p:txBody>
          <a:bodyPr/>
          <a:lstStyle/>
          <a:p>
            <a:pPr marL="0" indent="0">
              <a:buNone/>
              <a:defRPr/>
            </a:pPr>
            <a:r>
              <a:rPr lang="en-US" sz="2000" dirty="0"/>
              <a:t>In case of a wound- remove the dirt, glass pieces if any or thorns on the wound carefully. Don’t disturb the wound. Wash the wound in running water</a:t>
            </a:r>
          </a:p>
          <a:p>
            <a:pPr marL="0" indent="0">
              <a:buNone/>
              <a:defRPr/>
            </a:pPr>
            <a:endParaRPr lang="en-US" sz="2000" dirty="0"/>
          </a:p>
          <a:p>
            <a:pPr marL="0" indent="0">
              <a:buNone/>
              <a:defRPr/>
            </a:pPr>
            <a:r>
              <a:rPr lang="en-US" sz="2000" dirty="0"/>
              <a:t>To stop bleeding- apply pressure on the wound. Keep a clean cloth on the wound and apply pressure</a:t>
            </a:r>
          </a:p>
          <a:p>
            <a:pPr marL="0" indent="0">
              <a:buNone/>
              <a:defRPr/>
            </a:pPr>
            <a:endParaRPr lang="en-US" sz="2000" dirty="0"/>
          </a:p>
          <a:p>
            <a:pPr marL="0" indent="0">
              <a:buNone/>
              <a:defRPr/>
            </a:pPr>
            <a:r>
              <a:rPr lang="en-US" sz="2000" dirty="0"/>
              <a:t>In case of fracture- </a:t>
            </a:r>
            <a:r>
              <a:rPr lang="en-US" sz="2000" dirty="0">
                <a:solidFill>
                  <a:srgbClr val="000000"/>
                </a:solidFill>
                <a:latin typeface="Arial" panose="020B0604020202020204" pitchFamily="34" charset="0"/>
              </a:rPr>
              <a:t>In case of a fracture do not apply direct pressure; instead use a splint, combined with as gentle pressure bandage.</a:t>
            </a:r>
          </a:p>
          <a:p>
            <a:pPr marL="0" indent="0">
              <a:buNone/>
              <a:defRPr/>
            </a:pPr>
            <a:endParaRPr lang="en-US" sz="2000" dirty="0">
              <a:solidFill>
                <a:srgbClr val="000000"/>
              </a:solidFill>
              <a:latin typeface="Arial" panose="020B0604020202020204" pitchFamily="34" charset="0"/>
            </a:endParaRPr>
          </a:p>
          <a:p>
            <a:pPr marL="0" indent="0">
              <a:buNone/>
              <a:defRPr/>
            </a:pPr>
            <a:r>
              <a:rPr lang="en-US" sz="2000" dirty="0">
                <a:solidFill>
                  <a:srgbClr val="000000"/>
                </a:solidFill>
                <a:latin typeface="Arial" panose="020B0604020202020204" pitchFamily="34" charset="0"/>
              </a:rPr>
              <a:t>In case of chest or abdomen injury-In abdominal wounds the intestines may come out. The only thing you can do as first-aider is to cover the wound with a very wet clean cloth and get the patient quickly to a hospital. The wet cloth will keep the intestine from drying out, and will stick to the intestine.</a:t>
            </a:r>
            <a:endParaRPr lang="en-US" sz="2000" dirty="0"/>
          </a:p>
          <a:p>
            <a:pPr marL="0" indent="0">
              <a:buNone/>
              <a:defRPr/>
            </a:pPr>
            <a:endParaRPr lang="en-US" sz="2000" dirty="0"/>
          </a:p>
          <a:p>
            <a:pPr>
              <a:defRPr/>
            </a:pPr>
            <a:endParaRPr lang="en-IN"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a:extLst>
              <a:ext uri="{FF2B5EF4-FFF2-40B4-BE49-F238E27FC236}">
                <a16:creationId xmlns:a16="http://schemas.microsoft.com/office/drawing/2014/main" id="{D6925760-EAF6-4A71-B025-7651428EC24D}"/>
              </a:ext>
            </a:extLst>
          </p:cNvPr>
          <p:cNvSpPr>
            <a:spLocks noGrp="1"/>
          </p:cNvSpPr>
          <p:nvPr>
            <p:ph idx="1"/>
          </p:nvPr>
        </p:nvSpPr>
        <p:spPr>
          <a:xfrm>
            <a:off x="1981200" y="609601"/>
            <a:ext cx="8229600" cy="5516563"/>
          </a:xfrm>
        </p:spPr>
        <p:txBody>
          <a:bodyPr/>
          <a:lstStyle/>
          <a:p>
            <a:r>
              <a:rPr lang="en-US" altLang="en-US"/>
              <a:t>In case a limb is cut off- </a:t>
            </a:r>
            <a:r>
              <a:rPr lang="en-US" altLang="en-US">
                <a:solidFill>
                  <a:srgbClr val="000000"/>
                </a:solidFill>
                <a:latin typeface="Arial" panose="020B0604020202020204" pitchFamily="34" charset="0"/>
              </a:rPr>
              <a:t>If a part of the limb has been cut off it may be possible to reattach it to the body. </a:t>
            </a:r>
          </a:p>
          <a:p>
            <a:r>
              <a:rPr lang="en-US" altLang="en-US">
                <a:solidFill>
                  <a:srgbClr val="000000"/>
                </a:solidFill>
                <a:latin typeface="Arial" panose="020B0604020202020204" pitchFamily="34" charset="0"/>
              </a:rPr>
              <a:t>Put it inside a clean polythene bag and place this bag in another bag with cold water. If you can easily get ice put some in the water to keep it cool. </a:t>
            </a:r>
          </a:p>
          <a:p>
            <a:r>
              <a:rPr lang="en-US" altLang="en-US">
                <a:solidFill>
                  <a:srgbClr val="000000"/>
                </a:solidFill>
                <a:latin typeface="Arial" panose="020B0604020202020204" pitchFamily="34" charset="0"/>
              </a:rPr>
              <a:t>Make sure that the limb does not get soaked in water. If nothing else is available, carry the amputated part in a clean cloth quickly to hospital.</a:t>
            </a:r>
            <a:endParaRPr lang="en-IN"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1921</Words>
  <Application>Microsoft Office PowerPoint</Application>
  <PresentationFormat>Widescreen</PresentationFormat>
  <Paragraphs>142</Paragraphs>
  <Slides>28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Calibri Light</vt:lpstr>
      <vt:lpstr>Frutiger W01</vt:lpstr>
      <vt:lpstr>Helvetica</vt:lpstr>
      <vt:lpstr>Proxima Nova</vt:lpstr>
      <vt:lpstr>proxima-nova</vt:lpstr>
      <vt:lpstr>Raleway</vt:lpstr>
      <vt:lpstr>utopia-std-caption</vt:lpstr>
      <vt:lpstr>Office Theme</vt:lpstr>
      <vt:lpstr>First Aid</vt:lpstr>
      <vt:lpstr>First Aid</vt:lpstr>
      <vt:lpstr>Aims of first aid</vt:lpstr>
      <vt:lpstr>First aid basics</vt:lpstr>
      <vt:lpstr>Proper handwashing technique</vt:lpstr>
      <vt:lpstr>First aid kit</vt:lpstr>
      <vt:lpstr>First aid during accident</vt:lpstr>
      <vt:lpstr>PowerPoint Presentation</vt:lpstr>
      <vt:lpstr>PowerPoint Presentation</vt:lpstr>
      <vt:lpstr>PowerPoint Presentation</vt:lpstr>
      <vt:lpstr>PowerPoint Presentation</vt:lpstr>
      <vt:lpstr>Points to keep in mind</vt:lpstr>
      <vt:lpstr>First aid during choking</vt:lpstr>
      <vt:lpstr>Mild choking: encourage them to cough </vt:lpstr>
      <vt:lpstr>Severe choking: back blows and abdominal thrusts </vt:lpstr>
      <vt:lpstr>Abdominal thrusts </vt:lpstr>
      <vt:lpstr>PowerPoint Presentation</vt:lpstr>
      <vt:lpstr>First aid during heart attack</vt:lpstr>
      <vt:lpstr>PowerPoint Presentation</vt:lpstr>
      <vt:lpstr>What to do?</vt:lpstr>
      <vt:lpstr>How to do CPR?</vt:lpstr>
      <vt:lpstr>Burns- first aid</vt:lpstr>
      <vt:lpstr>Minor burns </vt:lpstr>
      <vt:lpstr>In case of burns</vt:lpstr>
      <vt:lpstr>Allergy</vt:lpstr>
      <vt:lpstr>Symptoms of anaphylaxis  </vt:lpstr>
      <vt:lpstr>First Aid</vt:lpstr>
      <vt:lpstr>Always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Aid</dc:title>
  <dc:creator>Harini C</dc:creator>
  <cp:lastModifiedBy>Harini C</cp:lastModifiedBy>
  <cp:revision>1</cp:revision>
  <dcterms:created xsi:type="dcterms:W3CDTF">2021-07-26T04:57:58Z</dcterms:created>
  <dcterms:modified xsi:type="dcterms:W3CDTF">2021-07-26T04:58:03Z</dcterms:modified>
</cp:coreProperties>
</file>